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7" r:id="rId2"/>
    <p:sldId id="282" r:id="rId3"/>
    <p:sldId id="266" r:id="rId4"/>
    <p:sldId id="283" r:id="rId5"/>
    <p:sldId id="264" r:id="rId6"/>
    <p:sldId id="284" r:id="rId7"/>
    <p:sldId id="267" r:id="rId8"/>
    <p:sldId id="274" r:id="rId9"/>
    <p:sldId id="265" r:id="rId10"/>
    <p:sldId id="285" r:id="rId11"/>
    <p:sldId id="275" r:id="rId12"/>
    <p:sldId id="276" r:id="rId13"/>
    <p:sldId id="277" r:id="rId14"/>
    <p:sldId id="278" r:id="rId15"/>
    <p:sldId id="280" r:id="rId16"/>
    <p:sldId id="286" r:id="rId17"/>
    <p:sldId id="287" r:id="rId18"/>
    <p:sldId id="294" r:id="rId19"/>
    <p:sldId id="292" r:id="rId20"/>
    <p:sldId id="305" r:id="rId21"/>
    <p:sldId id="304" r:id="rId22"/>
    <p:sldId id="306" r:id="rId23"/>
    <p:sldId id="307" r:id="rId24"/>
    <p:sldId id="299" r:id="rId25"/>
    <p:sldId id="300" r:id="rId26"/>
    <p:sldId id="301" r:id="rId27"/>
    <p:sldId id="302" r:id="rId28"/>
    <p:sldId id="303" r:id="rId29"/>
    <p:sldId id="293" r:id="rId30"/>
    <p:sldId id="295" r:id="rId31"/>
    <p:sldId id="308" r:id="rId32"/>
    <p:sldId id="296" r:id="rId33"/>
    <p:sldId id="297" r:id="rId34"/>
    <p:sldId id="289" r:id="rId35"/>
    <p:sldId id="290" r:id="rId36"/>
    <p:sldId id="291" r:id="rId37"/>
    <p:sldId id="28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p:cViewPr varScale="1">
        <p:scale>
          <a:sx n="105" d="100"/>
          <a:sy n="105" d="100"/>
        </p:scale>
        <p:origin x="834" y="96"/>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3/18/2025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dirty="0"/>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3/18/2025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dirty="0"/>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0000"/>
                </a:solidFill>
                <a:effectLst/>
                <a:latin typeface="Arial" panose="020B0604020202020204" pitchFamily="34" charset="0"/>
                <a:ea typeface="Times New Roman" panose="02020603050405020304" pitchFamily="18" charset="0"/>
              </a:rPr>
              <a:t>A statistical summary and visual snapshot of the dataset can be seen below to give insight into key trends and distributions before model implementation.</a:t>
            </a:r>
            <a:endParaRPr lang="en-US" sz="1800" b="1" dirty="0">
              <a:solidFill>
                <a:srgbClr val="000000"/>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5C1D8F7-2BDD-4C56-98AF-2E212EF349F3}" type="slidenum">
              <a:rPr lang="en-US" smtClean="0"/>
              <a:t>7</a:t>
            </a:fld>
            <a:endParaRPr lang="en-US" dirty="0"/>
          </a:p>
        </p:txBody>
      </p:sp>
    </p:spTree>
    <p:extLst>
      <p:ext uri="{BB962C8B-B14F-4D97-AF65-F5344CB8AC3E}">
        <p14:creationId xmlns:p14="http://schemas.microsoft.com/office/powerpoint/2010/main" val="380930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0000"/>
                </a:solidFill>
                <a:effectLst/>
                <a:latin typeface="Arial" panose="020B0604020202020204" pitchFamily="34" charset="0"/>
                <a:ea typeface="Times New Roman" panose="02020603050405020304" pitchFamily="18" charset="0"/>
              </a:rPr>
              <a:t>To gain a deeper understanding of the NBA dataset, we conducted an exploratory data analysis (EDA) that includes statistical summaries, visualizations, and correlation analysis. Besides statistical summaries, various visualizations were created to examine injury trends and relationships between workload metrics and injuries.</a:t>
            </a:r>
            <a:endParaRPr lang="en-US" sz="1800" b="1" dirty="0">
              <a:solidFill>
                <a:srgbClr val="000000"/>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5C1D8F7-2BDD-4C56-98AF-2E212EF349F3}" type="slidenum">
              <a:rPr lang="en-US" smtClean="0"/>
              <a:t>10</a:t>
            </a:fld>
            <a:endParaRPr lang="en-US" dirty="0"/>
          </a:p>
        </p:txBody>
      </p:sp>
    </p:spTree>
    <p:extLst>
      <p:ext uri="{BB962C8B-B14F-4D97-AF65-F5344CB8AC3E}">
        <p14:creationId xmlns:p14="http://schemas.microsoft.com/office/powerpoint/2010/main" val="1616003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1D8F7-2BDD-4C56-98AF-2E212EF349F3}" type="slidenum">
              <a:rPr lang="en-US" smtClean="0"/>
              <a:t>16</a:t>
            </a:fld>
            <a:endParaRPr lang="en-US" dirty="0"/>
          </a:p>
        </p:txBody>
      </p:sp>
    </p:spTree>
    <p:extLst>
      <p:ext uri="{BB962C8B-B14F-4D97-AF65-F5344CB8AC3E}">
        <p14:creationId xmlns:p14="http://schemas.microsoft.com/office/powerpoint/2010/main" val="167106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Accuracy (Measures overall correctness) </a:t>
            </a:r>
          </a:p>
          <a:p>
            <a:pPr marL="0" indent="0">
              <a:buFont typeface="Arial" panose="020B0604020202020204" pitchFamily="34" charset="0"/>
              <a:buNone/>
            </a:pPr>
            <a:r>
              <a:rPr lang="en-US" sz="1200" dirty="0"/>
              <a:t>Precision &amp; Recall (False Positives vs. False Negatives)</a:t>
            </a:r>
          </a:p>
          <a:p>
            <a:pPr marL="0" indent="0">
              <a:buFont typeface="Arial" panose="020B0604020202020204" pitchFamily="34" charset="0"/>
              <a:buNone/>
            </a:pPr>
            <a:r>
              <a:rPr lang="en-US" sz="1200" dirty="0"/>
              <a:t>F1-Score (Balances Precision &amp; Recall)</a:t>
            </a:r>
          </a:p>
          <a:p>
            <a:pPr marL="0" indent="0">
              <a:buFont typeface="Arial" panose="020B0604020202020204" pitchFamily="34" charset="0"/>
              <a:buNone/>
            </a:pPr>
            <a:r>
              <a:rPr lang="en-US" sz="1200" dirty="0"/>
              <a:t>AUC-ROC (Performance across classification thresholds)</a:t>
            </a:r>
          </a:p>
          <a:p>
            <a:endParaRPr lang="en-US" dirty="0"/>
          </a:p>
        </p:txBody>
      </p:sp>
      <p:sp>
        <p:nvSpPr>
          <p:cNvPr id="4" name="Slide Number Placeholder 3"/>
          <p:cNvSpPr>
            <a:spLocks noGrp="1"/>
          </p:cNvSpPr>
          <p:nvPr>
            <p:ph type="sldNum" sz="quarter" idx="5"/>
          </p:nvPr>
        </p:nvSpPr>
        <p:spPr/>
        <p:txBody>
          <a:bodyPr/>
          <a:lstStyle/>
          <a:p>
            <a:fld id="{05C1D8F7-2BDD-4C56-98AF-2E212EF349F3}" type="slidenum">
              <a:rPr lang="en-US" smtClean="0"/>
              <a:t>17</a:t>
            </a:fld>
            <a:endParaRPr lang="en-US" dirty="0"/>
          </a:p>
        </p:txBody>
      </p:sp>
    </p:spTree>
    <p:extLst>
      <p:ext uri="{BB962C8B-B14F-4D97-AF65-F5344CB8AC3E}">
        <p14:creationId xmlns:p14="http://schemas.microsoft.com/office/powerpoint/2010/main" val="3359232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3/18/2025</a:t>
            </a:fld>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dirty="0"/>
          </a:p>
        </p:txBody>
      </p:sp>
    </p:spTree>
    <p:extLst>
      <p:ext uri="{BB962C8B-B14F-4D97-AF65-F5344CB8AC3E}">
        <p14:creationId xmlns:p14="http://schemas.microsoft.com/office/powerpoint/2010/main" val="3174512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3/18/2025</a:t>
            </a:fld>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dirty="0"/>
          </a:p>
        </p:txBody>
      </p:sp>
    </p:spTree>
    <p:extLst>
      <p:ext uri="{BB962C8B-B14F-4D97-AF65-F5344CB8AC3E}">
        <p14:creationId xmlns:p14="http://schemas.microsoft.com/office/powerpoint/2010/main" val="447379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3/18/2025</a:t>
            </a:fld>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dirty="0"/>
          </a:p>
        </p:txBody>
      </p:sp>
    </p:spTree>
    <p:extLst>
      <p:ext uri="{BB962C8B-B14F-4D97-AF65-F5344CB8AC3E}">
        <p14:creationId xmlns:p14="http://schemas.microsoft.com/office/powerpoint/2010/main" val="3273009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3/18/2025</a:t>
            </a:fld>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dirty="0"/>
          </a:p>
        </p:txBody>
      </p:sp>
    </p:spTree>
    <p:extLst>
      <p:ext uri="{BB962C8B-B14F-4D97-AF65-F5344CB8AC3E}">
        <p14:creationId xmlns:p14="http://schemas.microsoft.com/office/powerpoint/2010/main" val="41566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3/18/2025</a:t>
            </a:fld>
            <a:endParaRPr lang="en-US" dirty="0"/>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dirty="0"/>
          </a:p>
        </p:txBody>
      </p:sp>
    </p:spTree>
    <p:extLst>
      <p:ext uri="{BB962C8B-B14F-4D97-AF65-F5344CB8AC3E}">
        <p14:creationId xmlns:p14="http://schemas.microsoft.com/office/powerpoint/2010/main" val="339025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3/18/2025</a:t>
            </a:fld>
            <a:endParaRPr lang="en-US" dirty="0"/>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dirty="0"/>
          </a:p>
        </p:txBody>
      </p:sp>
    </p:spTree>
    <p:extLst>
      <p:ext uri="{BB962C8B-B14F-4D97-AF65-F5344CB8AC3E}">
        <p14:creationId xmlns:p14="http://schemas.microsoft.com/office/powerpoint/2010/main" val="69242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3/18/2025</a:t>
            </a:fld>
            <a:endParaRPr lang="en-US" dirty="0"/>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dirty="0"/>
          </a:p>
        </p:txBody>
      </p:sp>
    </p:spTree>
    <p:extLst>
      <p:ext uri="{BB962C8B-B14F-4D97-AF65-F5344CB8AC3E}">
        <p14:creationId xmlns:p14="http://schemas.microsoft.com/office/powerpoint/2010/main" val="3810930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3/18/2025</a:t>
            </a:fld>
            <a:endParaRPr lang="en-US" dirty="0"/>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dirty="0"/>
          </a:p>
        </p:txBody>
      </p:sp>
    </p:spTree>
    <p:extLst>
      <p:ext uri="{BB962C8B-B14F-4D97-AF65-F5344CB8AC3E}">
        <p14:creationId xmlns:p14="http://schemas.microsoft.com/office/powerpoint/2010/main" val="2351200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4115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3/18/2025</a:t>
            </a:fld>
            <a:endParaRPr lang="en-US" dirty="0"/>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dirty="0"/>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kaggle.com/datasets/icliu30/nba-player-stats-and-injured-data-from-13-to-23"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533400"/>
            <a:ext cx="7162800" cy="2590800"/>
          </a:xfrm>
        </p:spPr>
        <p:txBody>
          <a:bodyPr>
            <a:normAutofit fontScale="90000"/>
          </a:bodyPr>
          <a:lstStyle/>
          <a:p>
            <a:r>
              <a:rPr lang="en-US" dirty="0"/>
              <a:t>Predicting Injury Risk in the NBA</a:t>
            </a:r>
            <a:br>
              <a:rPr lang="en-US" dirty="0"/>
            </a:br>
            <a:br>
              <a:rPr lang="en-US" dirty="0"/>
            </a:br>
            <a:r>
              <a:rPr lang="en-US" sz="3900" dirty="0"/>
              <a:t>A Machine Learning Approach</a:t>
            </a:r>
          </a:p>
        </p:txBody>
      </p:sp>
      <p:sp>
        <p:nvSpPr>
          <p:cNvPr id="3" name="Subtitle 2"/>
          <p:cNvSpPr>
            <a:spLocks noGrp="1"/>
          </p:cNvSpPr>
          <p:nvPr>
            <p:ph type="subTitle" idx="1"/>
          </p:nvPr>
        </p:nvSpPr>
        <p:spPr>
          <a:xfrm>
            <a:off x="5715000" y="3505200"/>
            <a:ext cx="6400800" cy="2057400"/>
          </a:xfrm>
        </p:spPr>
        <p:txBody>
          <a:bodyPr>
            <a:normAutofit lnSpcReduction="10000"/>
          </a:bodyPr>
          <a:lstStyle/>
          <a:p>
            <a:r>
              <a:rPr lang="en-US" dirty="0"/>
              <a:t>Peter Sarkis, Thejus Kannoth, Matthew Smolzer, Mounika Munigala </a:t>
            </a:r>
          </a:p>
          <a:p>
            <a:r>
              <a:rPr lang="en-US" dirty="0"/>
              <a:t>Group 7 </a:t>
            </a:r>
          </a:p>
          <a:p>
            <a:r>
              <a:rPr lang="en-US" dirty="0"/>
              <a:t>March 19, 2025</a:t>
            </a:r>
          </a:p>
          <a:p>
            <a:r>
              <a:rPr lang="en-US" dirty="0"/>
              <a:t>DSC 672 &amp; 394</a:t>
            </a:r>
          </a:p>
          <a:p>
            <a:endParaRPr lang="en-US" dirty="0"/>
          </a:p>
        </p:txBody>
      </p:sp>
    </p:spTree>
    <p:extLst>
      <p:ext uri="{BB962C8B-B14F-4D97-AF65-F5344CB8AC3E}">
        <p14:creationId xmlns:p14="http://schemas.microsoft.com/office/powerpoint/2010/main" val="576090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03BAC-F055-743C-D349-138DA345A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B8ED4-3FB7-359B-5657-5520D3B20EEC}"/>
              </a:ext>
            </a:extLst>
          </p:cNvPr>
          <p:cNvSpPr>
            <a:spLocks noGrp="1"/>
          </p:cNvSpPr>
          <p:nvPr>
            <p:ph type="title"/>
          </p:nvPr>
        </p:nvSpPr>
        <p:spPr>
          <a:xfrm>
            <a:off x="1066800" y="304800"/>
            <a:ext cx="10058400" cy="1143000"/>
          </a:xfrm>
        </p:spPr>
        <p:txBody>
          <a:bodyPr anchor="b">
            <a:normAutofit/>
          </a:bodyPr>
          <a:lstStyle/>
          <a:p>
            <a:r>
              <a:rPr lang="en-US" sz="4400" dirty="0"/>
              <a:t>Exploratory Data Analysis (EDA)</a:t>
            </a:r>
          </a:p>
        </p:txBody>
      </p:sp>
      <p:sp>
        <p:nvSpPr>
          <p:cNvPr id="3" name="Text Placeholder 2">
            <a:extLst>
              <a:ext uri="{FF2B5EF4-FFF2-40B4-BE49-F238E27FC236}">
                <a16:creationId xmlns:a16="http://schemas.microsoft.com/office/drawing/2014/main" id="{F6102541-983B-6831-1AEF-0CA44CE75C2F}"/>
              </a:ext>
            </a:extLst>
          </p:cNvPr>
          <p:cNvSpPr>
            <a:spLocks noGrp="1"/>
          </p:cNvSpPr>
          <p:nvPr>
            <p:ph sz="half" idx="1"/>
          </p:nvPr>
        </p:nvSpPr>
        <p:spPr>
          <a:xfrm>
            <a:off x="609600" y="3200400"/>
            <a:ext cx="4846320" cy="4343400"/>
          </a:xfrm>
        </p:spPr>
        <p:txBody>
          <a:bodyPr>
            <a:normAutofit/>
          </a:bodyPr>
          <a:lstStyle/>
          <a:p>
            <a:pPr marL="342900" indent="-342900">
              <a:buFont typeface="Arial" panose="020B0604020202020204" pitchFamily="34" charset="0"/>
              <a:buChar char="•"/>
            </a:pPr>
            <a:r>
              <a:rPr lang="en-US" dirty="0"/>
              <a:t>Histogram: Age distribution of injured players.</a:t>
            </a:r>
          </a:p>
          <a:p>
            <a:pPr marL="342900" indent="-342900">
              <a:buFont typeface="Arial" panose="020B0604020202020204" pitchFamily="34" charset="0"/>
              <a:buChar char="•"/>
            </a:pPr>
            <a:r>
              <a:rPr lang="en-US" dirty="0"/>
              <a:t>Bar charts: Most common injury types, average recovery time.</a:t>
            </a:r>
          </a:p>
          <a:p>
            <a:pPr marL="342900" indent="-342900">
              <a:buFont typeface="Arial" panose="020B0604020202020204" pitchFamily="34" charset="0"/>
              <a:buChar char="•"/>
            </a:pPr>
            <a:r>
              <a:rPr lang="en-US" dirty="0"/>
              <a:t>Scatter matrix: Correlation between injury risk and key workload metrics.</a:t>
            </a:r>
          </a:p>
        </p:txBody>
      </p:sp>
      <p:pic>
        <p:nvPicPr>
          <p:cNvPr id="5" name="Picture 2" descr="Ugh, So What Could a DeMar DeRozan Extension Look Like?">
            <a:extLst>
              <a:ext uri="{FF2B5EF4-FFF2-40B4-BE49-F238E27FC236}">
                <a16:creationId xmlns:a16="http://schemas.microsoft.com/office/drawing/2014/main" id="{911D3491-983D-1F25-6F91-6E6F781DA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10" r="14758" b="-2"/>
          <a:stretch/>
        </p:blipFill>
        <p:spPr bwMode="auto">
          <a:xfrm>
            <a:off x="7086600" y="1905000"/>
            <a:ext cx="4846320" cy="4343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Rounded Rectangle 5" hidden="1">
            <a:extLst>
              <a:ext uri="{FF2B5EF4-FFF2-40B4-BE49-F238E27FC236}">
                <a16:creationId xmlns:a16="http://schemas.microsoft.com/office/drawing/2014/main" id="{B68566B1-28E8-E582-16A8-D1B69E2DCB11}"/>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2579436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6F57E-7BA0-4F32-53BA-B97C50B6E17D}"/>
              </a:ext>
            </a:extLst>
          </p:cNvPr>
          <p:cNvSpPr>
            <a:spLocks noGrp="1"/>
          </p:cNvSpPr>
          <p:nvPr>
            <p:ph type="title"/>
          </p:nvPr>
        </p:nvSpPr>
        <p:spPr>
          <a:xfrm>
            <a:off x="7620000" y="228600"/>
            <a:ext cx="3657600" cy="2133600"/>
          </a:xfrm>
        </p:spPr>
        <p:txBody>
          <a:bodyPr anchor="b">
            <a:normAutofit/>
          </a:bodyPr>
          <a:lstStyle/>
          <a:p>
            <a:r>
              <a:rPr lang="en-US" sz="4400" dirty="0"/>
              <a:t>Data Visualizations</a:t>
            </a:r>
          </a:p>
        </p:txBody>
      </p:sp>
      <p:pic>
        <p:nvPicPr>
          <p:cNvPr id="5" name="Picture 4" descr="A graph of age distribution&#10;&#10;Description automatically generated">
            <a:extLst>
              <a:ext uri="{FF2B5EF4-FFF2-40B4-BE49-F238E27FC236}">
                <a16:creationId xmlns:a16="http://schemas.microsoft.com/office/drawing/2014/main" id="{8B78E319-BC02-F888-F235-249BBAD7091B}"/>
              </a:ext>
            </a:extLst>
          </p:cNvPr>
          <p:cNvPicPr>
            <a:picLocks noChangeAspect="1"/>
          </p:cNvPicPr>
          <p:nvPr/>
        </p:nvPicPr>
        <p:blipFill>
          <a:blip r:embed="rId2"/>
          <a:stretch>
            <a:fillRect/>
          </a:stretch>
        </p:blipFill>
        <p:spPr>
          <a:xfrm>
            <a:off x="609600" y="1500188"/>
            <a:ext cx="6172200" cy="3857625"/>
          </a:xfrm>
          <a:prstGeom prst="rect">
            <a:avLst/>
          </a:prstGeom>
          <a:noFill/>
        </p:spPr>
      </p:pic>
      <p:sp>
        <p:nvSpPr>
          <p:cNvPr id="10" name="Text Placeholder 3">
            <a:extLst>
              <a:ext uri="{FF2B5EF4-FFF2-40B4-BE49-F238E27FC236}">
                <a16:creationId xmlns:a16="http://schemas.microsoft.com/office/drawing/2014/main" id="{B634002A-5516-D66C-A909-E5EABD1B9F23}"/>
              </a:ext>
            </a:extLst>
          </p:cNvPr>
          <p:cNvSpPr>
            <a:spLocks noGrp="1"/>
          </p:cNvSpPr>
          <p:nvPr>
            <p:ph type="body" sz="half" idx="2"/>
          </p:nvPr>
        </p:nvSpPr>
        <p:spPr>
          <a:xfrm>
            <a:off x="533400" y="5638800"/>
            <a:ext cx="6934200" cy="1166812"/>
          </a:xfrm>
        </p:spPr>
        <p:txBody>
          <a:bodyPr>
            <a:normAutofit/>
          </a:bodyPr>
          <a:lstStyle/>
          <a:p>
            <a:r>
              <a:rPr lang="en-US" sz="1800" b="1" dirty="0"/>
              <a:t>Figure 1. </a:t>
            </a:r>
            <a:r>
              <a:rPr lang="en-US" sz="1800" dirty="0"/>
              <a:t>Histogram to identify the most common age range among players and potential trends related to injury risk in the NBA.</a:t>
            </a:r>
          </a:p>
        </p:txBody>
      </p:sp>
    </p:spTree>
    <p:extLst>
      <p:ext uri="{BB962C8B-B14F-4D97-AF65-F5344CB8AC3E}">
        <p14:creationId xmlns:p14="http://schemas.microsoft.com/office/powerpoint/2010/main" val="2151717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CB2C-9B0A-C6CB-2D59-79354D7D5A21}"/>
              </a:ext>
            </a:extLst>
          </p:cNvPr>
          <p:cNvSpPr>
            <a:spLocks noGrp="1"/>
          </p:cNvSpPr>
          <p:nvPr>
            <p:ph type="title"/>
          </p:nvPr>
        </p:nvSpPr>
        <p:spPr>
          <a:xfrm>
            <a:off x="7620000" y="228600"/>
            <a:ext cx="3657600" cy="2133600"/>
          </a:xfrm>
        </p:spPr>
        <p:txBody>
          <a:bodyPr anchor="b">
            <a:normAutofit/>
          </a:bodyPr>
          <a:lstStyle/>
          <a:p>
            <a:r>
              <a:rPr lang="en-US" sz="4400" dirty="0"/>
              <a:t>Data Visualizations</a:t>
            </a:r>
          </a:p>
        </p:txBody>
      </p:sp>
      <p:pic>
        <p:nvPicPr>
          <p:cNvPr id="5" name="Picture 4" descr="A graph of injury types&#10;&#10;Description automatically generated">
            <a:extLst>
              <a:ext uri="{FF2B5EF4-FFF2-40B4-BE49-F238E27FC236}">
                <a16:creationId xmlns:a16="http://schemas.microsoft.com/office/drawing/2014/main" id="{B0C8ABB6-32E7-4D71-07AE-CF26DF558EDD}"/>
              </a:ext>
            </a:extLst>
          </p:cNvPr>
          <p:cNvPicPr>
            <a:picLocks noChangeAspect="1"/>
          </p:cNvPicPr>
          <p:nvPr/>
        </p:nvPicPr>
        <p:blipFill>
          <a:blip r:embed="rId2"/>
          <a:stretch>
            <a:fillRect/>
          </a:stretch>
        </p:blipFill>
        <p:spPr>
          <a:xfrm>
            <a:off x="609600" y="914400"/>
            <a:ext cx="6172200" cy="4413123"/>
          </a:xfrm>
          <a:prstGeom prst="rect">
            <a:avLst/>
          </a:prstGeom>
          <a:noFill/>
        </p:spPr>
      </p:pic>
      <p:sp>
        <p:nvSpPr>
          <p:cNvPr id="12" name="Text Placeholder 3">
            <a:extLst>
              <a:ext uri="{FF2B5EF4-FFF2-40B4-BE49-F238E27FC236}">
                <a16:creationId xmlns:a16="http://schemas.microsoft.com/office/drawing/2014/main" id="{0F14DE5B-C62A-8B7F-E961-6B3CF3E089A4}"/>
              </a:ext>
            </a:extLst>
          </p:cNvPr>
          <p:cNvSpPr>
            <a:spLocks noGrp="1"/>
          </p:cNvSpPr>
          <p:nvPr>
            <p:ph type="body" sz="half" idx="2"/>
          </p:nvPr>
        </p:nvSpPr>
        <p:spPr>
          <a:xfrm>
            <a:off x="533400" y="5562600"/>
            <a:ext cx="6705600" cy="1143000"/>
          </a:xfrm>
        </p:spPr>
        <p:txBody>
          <a:bodyPr>
            <a:normAutofit/>
          </a:bodyPr>
          <a:lstStyle/>
          <a:p>
            <a:r>
              <a:rPr lang="en-US" sz="1800" dirty="0"/>
              <a:t>Figure 2. Bar chart to identify injury patterns and potential risk factors, highlighting which injuries are most common among NBA players.</a:t>
            </a:r>
          </a:p>
        </p:txBody>
      </p:sp>
    </p:spTree>
    <p:extLst>
      <p:ext uri="{BB962C8B-B14F-4D97-AF65-F5344CB8AC3E}">
        <p14:creationId xmlns:p14="http://schemas.microsoft.com/office/powerpoint/2010/main" val="3028332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481F01-C1CF-3A26-F5E4-A6AA52434AE7}"/>
              </a:ext>
            </a:extLst>
          </p:cNvPr>
          <p:cNvSpPr>
            <a:spLocks noGrp="1"/>
          </p:cNvSpPr>
          <p:nvPr>
            <p:ph type="title"/>
          </p:nvPr>
        </p:nvSpPr>
        <p:spPr>
          <a:xfrm>
            <a:off x="7620000" y="228600"/>
            <a:ext cx="3657600" cy="2133600"/>
          </a:xfrm>
        </p:spPr>
        <p:txBody>
          <a:bodyPr anchor="b">
            <a:normAutofit/>
          </a:bodyPr>
          <a:lstStyle/>
          <a:p>
            <a:r>
              <a:rPr lang="en-US" sz="4400" dirty="0"/>
              <a:t>Data Visualizations</a:t>
            </a:r>
          </a:p>
        </p:txBody>
      </p:sp>
      <p:pic>
        <p:nvPicPr>
          <p:cNvPr id="6" name="Picture 5" descr="A graph showing a number of red rectangular bars&#10;&#10;Description automatically generated with medium confidence">
            <a:extLst>
              <a:ext uri="{FF2B5EF4-FFF2-40B4-BE49-F238E27FC236}">
                <a16:creationId xmlns:a16="http://schemas.microsoft.com/office/drawing/2014/main" id="{0530FD21-1A35-94D8-D793-60EC579B7FB3}"/>
              </a:ext>
            </a:extLst>
          </p:cNvPr>
          <p:cNvPicPr>
            <a:picLocks noChangeAspect="1"/>
          </p:cNvPicPr>
          <p:nvPr/>
        </p:nvPicPr>
        <p:blipFill>
          <a:blip r:embed="rId2"/>
          <a:stretch>
            <a:fillRect/>
          </a:stretch>
        </p:blipFill>
        <p:spPr>
          <a:xfrm>
            <a:off x="609600" y="1924526"/>
            <a:ext cx="6248400" cy="3008948"/>
          </a:xfrm>
          <a:prstGeom prst="rect">
            <a:avLst/>
          </a:prstGeom>
          <a:noFill/>
        </p:spPr>
      </p:pic>
      <p:sp>
        <p:nvSpPr>
          <p:cNvPr id="11" name="Text Placeholder 3">
            <a:extLst>
              <a:ext uri="{FF2B5EF4-FFF2-40B4-BE49-F238E27FC236}">
                <a16:creationId xmlns:a16="http://schemas.microsoft.com/office/drawing/2014/main" id="{FD64FC26-061C-866F-BC85-A608EAD31DEF}"/>
              </a:ext>
            </a:extLst>
          </p:cNvPr>
          <p:cNvSpPr>
            <a:spLocks noGrp="1"/>
          </p:cNvSpPr>
          <p:nvPr>
            <p:ph type="body" sz="half" idx="2"/>
          </p:nvPr>
        </p:nvSpPr>
        <p:spPr>
          <a:xfrm>
            <a:off x="533400" y="5181600"/>
            <a:ext cx="6858000" cy="1219200"/>
          </a:xfrm>
        </p:spPr>
        <p:txBody>
          <a:bodyPr>
            <a:normAutofit/>
          </a:bodyPr>
          <a:lstStyle/>
          <a:p>
            <a:r>
              <a:rPr lang="en-US" sz="1800" dirty="0"/>
              <a:t>Figure 3. Bar chart illustrates the average recovery time by injury type, measured in average days missed. This shows which injuries typically require the longest recovery periods, helping to assess their impact on player availability.</a:t>
            </a:r>
          </a:p>
        </p:txBody>
      </p:sp>
    </p:spTree>
    <p:extLst>
      <p:ext uri="{BB962C8B-B14F-4D97-AF65-F5344CB8AC3E}">
        <p14:creationId xmlns:p14="http://schemas.microsoft.com/office/powerpoint/2010/main" val="3357580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D08881-6B44-A895-2C1C-FEF528F23C7B}"/>
              </a:ext>
            </a:extLst>
          </p:cNvPr>
          <p:cNvSpPr>
            <a:spLocks noGrp="1"/>
          </p:cNvSpPr>
          <p:nvPr>
            <p:ph type="title"/>
          </p:nvPr>
        </p:nvSpPr>
        <p:spPr>
          <a:xfrm>
            <a:off x="7620000" y="228600"/>
            <a:ext cx="3657600" cy="2133600"/>
          </a:xfrm>
        </p:spPr>
        <p:txBody>
          <a:bodyPr anchor="b">
            <a:normAutofit/>
          </a:bodyPr>
          <a:lstStyle/>
          <a:p>
            <a:r>
              <a:rPr lang="en-US" sz="4400" dirty="0"/>
              <a:t>Data Visualizations</a:t>
            </a:r>
          </a:p>
        </p:txBody>
      </p:sp>
      <p:pic>
        <p:nvPicPr>
          <p:cNvPr id="6" name="Picture 5" descr="A graph showing injury by team&#10;&#10;Description automatically generated">
            <a:extLst>
              <a:ext uri="{FF2B5EF4-FFF2-40B4-BE49-F238E27FC236}">
                <a16:creationId xmlns:a16="http://schemas.microsoft.com/office/drawing/2014/main" id="{9897E5AE-3C98-0A5F-A315-64C7D20DB9F0}"/>
              </a:ext>
            </a:extLst>
          </p:cNvPr>
          <p:cNvPicPr>
            <a:picLocks noChangeAspect="1"/>
          </p:cNvPicPr>
          <p:nvPr/>
        </p:nvPicPr>
        <p:blipFill>
          <a:blip r:embed="rId2"/>
          <a:stretch>
            <a:fillRect/>
          </a:stretch>
        </p:blipFill>
        <p:spPr>
          <a:xfrm>
            <a:off x="593035" y="1447800"/>
            <a:ext cx="6172200" cy="3734181"/>
          </a:xfrm>
          <a:prstGeom prst="rect">
            <a:avLst/>
          </a:prstGeom>
          <a:noFill/>
        </p:spPr>
      </p:pic>
      <p:sp>
        <p:nvSpPr>
          <p:cNvPr id="11" name="Text Placeholder 3">
            <a:extLst>
              <a:ext uri="{FF2B5EF4-FFF2-40B4-BE49-F238E27FC236}">
                <a16:creationId xmlns:a16="http://schemas.microsoft.com/office/drawing/2014/main" id="{5A8EDAAA-3977-983B-E951-7181C308309F}"/>
              </a:ext>
            </a:extLst>
          </p:cNvPr>
          <p:cNvSpPr>
            <a:spLocks noGrp="1"/>
          </p:cNvSpPr>
          <p:nvPr>
            <p:ph type="body" sz="half" idx="2"/>
          </p:nvPr>
        </p:nvSpPr>
        <p:spPr>
          <a:xfrm>
            <a:off x="533400" y="5410200"/>
            <a:ext cx="6629400" cy="1295400"/>
          </a:xfrm>
        </p:spPr>
        <p:txBody>
          <a:bodyPr>
            <a:normAutofit/>
          </a:bodyPr>
          <a:lstStyle/>
          <a:p>
            <a:r>
              <a:rPr lang="en-US" sz="1800" dirty="0"/>
              <a:t>Figure 4. Bar chart shows the average number of injuries per team, highlighting which teams experience more injuries on average.</a:t>
            </a:r>
          </a:p>
        </p:txBody>
      </p:sp>
    </p:spTree>
    <p:extLst>
      <p:ext uri="{BB962C8B-B14F-4D97-AF65-F5344CB8AC3E}">
        <p14:creationId xmlns:p14="http://schemas.microsoft.com/office/powerpoint/2010/main" val="4171842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3AFBC-C98D-9D9F-BDB9-C6312D06CAA7}"/>
              </a:ext>
            </a:extLst>
          </p:cNvPr>
          <p:cNvSpPr>
            <a:spLocks noGrp="1"/>
          </p:cNvSpPr>
          <p:nvPr>
            <p:ph type="title"/>
          </p:nvPr>
        </p:nvSpPr>
        <p:spPr>
          <a:xfrm>
            <a:off x="1143000" y="-203103"/>
            <a:ext cx="10058400" cy="1143000"/>
          </a:xfrm>
        </p:spPr>
        <p:txBody>
          <a:bodyPr anchor="b">
            <a:normAutofit/>
          </a:bodyPr>
          <a:lstStyle/>
          <a:p>
            <a:r>
              <a:rPr lang="en-US" sz="4400" dirty="0"/>
              <a:t>Data Visualizations </a:t>
            </a:r>
          </a:p>
        </p:txBody>
      </p:sp>
      <p:pic>
        <p:nvPicPr>
          <p:cNvPr id="4" name="Picture 3" descr="A screenshot of a computer screen&#10;&#10;Description automatically generated">
            <a:extLst>
              <a:ext uri="{FF2B5EF4-FFF2-40B4-BE49-F238E27FC236}">
                <a16:creationId xmlns:a16="http://schemas.microsoft.com/office/drawing/2014/main" id="{B0A1B217-D4C7-627F-CE52-CCF09BF55C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219200" y="1039216"/>
            <a:ext cx="9290703" cy="4343400"/>
          </a:xfrm>
          <a:prstGeom prst="rect">
            <a:avLst/>
          </a:prstGeom>
          <a:noFill/>
          <a:ln>
            <a:noFill/>
          </a:ln>
        </p:spPr>
      </p:pic>
      <p:sp>
        <p:nvSpPr>
          <p:cNvPr id="5" name="Text Placeholder 3">
            <a:extLst>
              <a:ext uri="{FF2B5EF4-FFF2-40B4-BE49-F238E27FC236}">
                <a16:creationId xmlns:a16="http://schemas.microsoft.com/office/drawing/2014/main" id="{6A8DD6D7-4F5A-4501-534B-DA2CED602597}"/>
              </a:ext>
            </a:extLst>
          </p:cNvPr>
          <p:cNvSpPr txBox="1">
            <a:spLocks/>
          </p:cNvSpPr>
          <p:nvPr/>
        </p:nvSpPr>
        <p:spPr>
          <a:xfrm>
            <a:off x="533400" y="5181600"/>
            <a:ext cx="6858000" cy="1219200"/>
          </a:xfrm>
          <a:prstGeom prst="rect">
            <a:avLst/>
          </a:prstGeom>
        </p:spPr>
        <p:txBody>
          <a:bodyPr>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endParaRPr lang="en-US" sz="1800" dirty="0"/>
          </a:p>
        </p:txBody>
      </p:sp>
      <p:sp>
        <p:nvSpPr>
          <p:cNvPr id="8" name="TextBox 7">
            <a:extLst>
              <a:ext uri="{FF2B5EF4-FFF2-40B4-BE49-F238E27FC236}">
                <a16:creationId xmlns:a16="http://schemas.microsoft.com/office/drawing/2014/main" id="{BEC36D36-4D57-4701-87DB-2A88357F76AE}"/>
              </a:ext>
            </a:extLst>
          </p:cNvPr>
          <p:cNvSpPr txBox="1"/>
          <p:nvPr/>
        </p:nvSpPr>
        <p:spPr>
          <a:xfrm>
            <a:off x="1143000" y="5481935"/>
            <a:ext cx="9677400" cy="923330"/>
          </a:xfrm>
          <a:prstGeom prst="rect">
            <a:avLst/>
          </a:prstGeom>
          <a:noFill/>
        </p:spPr>
        <p:txBody>
          <a:bodyPr wrap="square">
            <a:spAutoFit/>
          </a:bodyPr>
          <a:lstStyle/>
          <a:p>
            <a:r>
              <a:rPr lang="en-US" dirty="0"/>
              <a:t>Figure 5. This scatter matrix shows the correlation between our response variable (injury type) and our most significant predictors. The matrix is color coded to best show the strength of correlations with red being more correlated, and green being least correlated. </a:t>
            </a:r>
          </a:p>
        </p:txBody>
      </p:sp>
    </p:spTree>
    <p:extLst>
      <p:ext uri="{BB962C8B-B14F-4D97-AF65-F5344CB8AC3E}">
        <p14:creationId xmlns:p14="http://schemas.microsoft.com/office/powerpoint/2010/main" val="459270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349F0-443C-845D-2280-397096ADE6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2D153A-7599-C04D-A8A2-172EB549BA3A}"/>
              </a:ext>
            </a:extLst>
          </p:cNvPr>
          <p:cNvSpPr>
            <a:spLocks noGrp="1"/>
          </p:cNvSpPr>
          <p:nvPr>
            <p:ph type="title"/>
          </p:nvPr>
        </p:nvSpPr>
        <p:spPr>
          <a:xfrm>
            <a:off x="7558865" y="76200"/>
            <a:ext cx="4610098" cy="1295400"/>
          </a:xfrm>
        </p:spPr>
        <p:txBody>
          <a:bodyPr anchor="b">
            <a:normAutofit fontScale="90000"/>
          </a:bodyPr>
          <a:lstStyle/>
          <a:p>
            <a:r>
              <a:rPr lang="en-US" sz="4400" b="1" dirty="0"/>
              <a:t>Methods: </a:t>
            </a:r>
            <a:br>
              <a:rPr lang="en-US" sz="4400" b="1" dirty="0"/>
            </a:br>
            <a:r>
              <a:rPr lang="en-US" sz="4400" b="1" dirty="0"/>
              <a:t>Machine Learning </a:t>
            </a:r>
            <a:endParaRPr lang="en-US" sz="4400" dirty="0"/>
          </a:p>
        </p:txBody>
      </p:sp>
      <p:pic>
        <p:nvPicPr>
          <p:cNvPr id="5" name="Picture 4" descr="Highest-Paid NBA Players of All Time - Business Insider">
            <a:extLst>
              <a:ext uri="{FF2B5EF4-FFF2-40B4-BE49-F238E27FC236}">
                <a16:creationId xmlns:a16="http://schemas.microsoft.com/office/drawing/2014/main" id="{C5019DF2-436F-C885-304C-2D723E37E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81" r="2081"/>
          <a:stretch/>
        </p:blipFill>
        <p:spPr bwMode="auto">
          <a:xfrm>
            <a:off x="609600" y="838200"/>
            <a:ext cx="6172200" cy="5181601"/>
          </a:xfrm>
          <a:prstGeom prst="rect">
            <a:avLst/>
          </a:prstGeom>
          <a:noFill/>
        </p:spPr>
      </p:pic>
      <p:sp>
        <p:nvSpPr>
          <p:cNvPr id="3" name="Text Placeholder 2">
            <a:extLst>
              <a:ext uri="{FF2B5EF4-FFF2-40B4-BE49-F238E27FC236}">
                <a16:creationId xmlns:a16="http://schemas.microsoft.com/office/drawing/2014/main" id="{2014F045-475F-344C-F7CA-6ADEB97769D6}"/>
              </a:ext>
            </a:extLst>
          </p:cNvPr>
          <p:cNvSpPr>
            <a:spLocks noGrp="1"/>
          </p:cNvSpPr>
          <p:nvPr>
            <p:ph type="body" sz="half" idx="2"/>
          </p:nvPr>
        </p:nvSpPr>
        <p:spPr>
          <a:xfrm>
            <a:off x="7558865" y="1524000"/>
            <a:ext cx="4758954" cy="2895600"/>
          </a:xfrm>
        </p:spPr>
        <p:txBody>
          <a:bodyPr>
            <a:noAutofit/>
          </a:bodyPr>
          <a:lstStyle/>
          <a:p>
            <a:r>
              <a:rPr lang="en-US" sz="1400" b="1" i="1" dirty="0"/>
              <a:t>Models:</a:t>
            </a:r>
          </a:p>
          <a:p>
            <a:pPr marL="342900" indent="-342900">
              <a:buFont typeface="Arial" panose="020B0604020202020204" pitchFamily="34" charset="0"/>
              <a:buChar char="•"/>
            </a:pPr>
            <a:r>
              <a:rPr lang="en-US" sz="1200" dirty="0"/>
              <a:t>Logistic Regression</a:t>
            </a:r>
          </a:p>
          <a:p>
            <a:pPr marL="342900" indent="-342900">
              <a:buFont typeface="Arial" panose="020B0604020202020204" pitchFamily="34" charset="0"/>
              <a:buChar char="•"/>
            </a:pPr>
            <a:r>
              <a:rPr lang="en-US" sz="1200" dirty="0"/>
              <a:t>Decision Trees </a:t>
            </a:r>
          </a:p>
          <a:p>
            <a:pPr marL="342900" indent="-342900">
              <a:buFont typeface="Arial" panose="020B0604020202020204" pitchFamily="34" charset="0"/>
              <a:buChar char="•"/>
            </a:pPr>
            <a:r>
              <a:rPr lang="en-US" sz="1200" dirty="0"/>
              <a:t>K-Nearest Neighbors (KNN)Random Forest</a:t>
            </a:r>
          </a:p>
          <a:p>
            <a:pPr marL="342900" indent="-342900">
              <a:buFont typeface="Arial" panose="020B0604020202020204" pitchFamily="34" charset="0"/>
              <a:buChar char="•"/>
            </a:pPr>
            <a:r>
              <a:rPr lang="en-US" sz="1200" dirty="0"/>
              <a:t>Gradient Boosting (XGBoost)</a:t>
            </a:r>
          </a:p>
          <a:p>
            <a:pPr marL="342900" indent="-342900">
              <a:buFont typeface="Arial" panose="020B0604020202020204" pitchFamily="34" charset="0"/>
              <a:buChar char="•"/>
            </a:pPr>
            <a:r>
              <a:rPr lang="en-US" sz="1200" dirty="0"/>
              <a:t>Principal Component Analysis (PCA)</a:t>
            </a:r>
          </a:p>
          <a:p>
            <a:pPr marL="342900" indent="-342900">
              <a:buFont typeface="Arial" panose="020B0604020202020204" pitchFamily="34" charset="0"/>
              <a:buChar char="•"/>
            </a:pPr>
            <a:r>
              <a:rPr lang="en-US" sz="1200" dirty="0" err="1"/>
              <a:t>Suport</a:t>
            </a:r>
            <a:r>
              <a:rPr lang="en-US" sz="1200" dirty="0"/>
              <a:t> Vector Machine (SVM)</a:t>
            </a:r>
          </a:p>
          <a:p>
            <a:pPr marL="342900" indent="-342900">
              <a:buFont typeface="Arial" panose="020B0604020202020204" pitchFamily="34" charset="0"/>
              <a:buChar char="•"/>
            </a:pPr>
            <a:endParaRPr lang="en-US" sz="1200" dirty="0"/>
          </a:p>
          <a:p>
            <a:r>
              <a:rPr lang="en-US" sz="1400" b="1" i="1" dirty="0"/>
              <a:t>Other Techniques:</a:t>
            </a:r>
          </a:p>
          <a:p>
            <a:pPr marL="342900" indent="-342900">
              <a:buFont typeface="Arial" panose="020B0604020202020204" pitchFamily="34" charset="0"/>
              <a:buChar char="•"/>
            </a:pPr>
            <a:r>
              <a:rPr lang="en-US" sz="1200" dirty="0"/>
              <a:t>Feature Selection </a:t>
            </a:r>
          </a:p>
          <a:p>
            <a:pPr marL="342900" indent="-342900">
              <a:buFont typeface="Arial" panose="020B0604020202020204" pitchFamily="34" charset="0"/>
              <a:buChar char="•"/>
            </a:pPr>
            <a:r>
              <a:rPr lang="en-US" sz="1200" dirty="0"/>
              <a:t>Cross-validation </a:t>
            </a:r>
          </a:p>
          <a:p>
            <a:pPr marL="342900" indent="-342900">
              <a:buFont typeface="Arial" panose="020B0604020202020204" pitchFamily="34" charset="0"/>
              <a:buChar char="•"/>
            </a:pPr>
            <a:r>
              <a:rPr lang="en-US" sz="1200" dirty="0"/>
              <a:t>SMOTE</a:t>
            </a:r>
          </a:p>
          <a:p>
            <a:pPr marL="342900" indent="-342900">
              <a:buFont typeface="Arial" panose="020B0604020202020204" pitchFamily="34" charset="0"/>
              <a:buChar char="•"/>
            </a:pPr>
            <a:r>
              <a:rPr lang="en-US" sz="1200" dirty="0"/>
              <a:t>Standard Scaling</a:t>
            </a:r>
          </a:p>
          <a:p>
            <a:pPr marL="342900" indent="-342900">
              <a:buFont typeface="Arial" panose="020B0604020202020204" pitchFamily="34" charset="0"/>
              <a:buChar char="•"/>
            </a:pPr>
            <a:r>
              <a:rPr lang="en-US" sz="1200" dirty="0"/>
              <a:t>Label Encoding </a:t>
            </a:r>
          </a:p>
          <a:p>
            <a:pPr marL="342900" indent="-342900">
              <a:buFont typeface="Arial" panose="020B0604020202020204" pitchFamily="34" charset="0"/>
              <a:buChar char="•"/>
            </a:pPr>
            <a:r>
              <a:rPr lang="en-US" sz="1200" dirty="0"/>
              <a:t>Hyperparameter Tuning </a:t>
            </a:r>
          </a:p>
        </p:txBody>
      </p:sp>
      <p:sp>
        <p:nvSpPr>
          <p:cNvPr id="6" name="Rounded Rectangle 5" hidden="1">
            <a:extLst>
              <a:ext uri="{FF2B5EF4-FFF2-40B4-BE49-F238E27FC236}">
                <a16:creationId xmlns:a16="http://schemas.microsoft.com/office/drawing/2014/main" id="{3F8DFF03-06CC-A5AA-6D88-C77B2A9F5D6C}"/>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210309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DD077-1610-FBA2-777C-E9B2E1FF25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00ECA-E720-D6CD-077C-3AD4685EA2A5}"/>
              </a:ext>
            </a:extLst>
          </p:cNvPr>
          <p:cNvSpPr>
            <a:spLocks noGrp="1"/>
          </p:cNvSpPr>
          <p:nvPr>
            <p:ph type="title"/>
          </p:nvPr>
        </p:nvSpPr>
        <p:spPr>
          <a:xfrm>
            <a:off x="381000" y="152400"/>
            <a:ext cx="6400800" cy="2133600"/>
          </a:xfrm>
        </p:spPr>
        <p:txBody>
          <a:bodyPr anchor="b">
            <a:normAutofit/>
          </a:bodyPr>
          <a:lstStyle/>
          <a:p>
            <a:pPr>
              <a:lnSpc>
                <a:spcPct val="100000"/>
              </a:lnSpc>
            </a:pPr>
            <a:r>
              <a:rPr lang="en-US" sz="4400" b="1" dirty="0"/>
              <a:t>Model Training  &amp;</a:t>
            </a:r>
            <a:br>
              <a:rPr lang="en-US" sz="4400" b="1" dirty="0"/>
            </a:br>
            <a:r>
              <a:rPr lang="en-US" sz="4400" b="1" dirty="0"/>
              <a:t>Evaluation </a:t>
            </a:r>
            <a:endParaRPr lang="en-US" sz="4400" dirty="0"/>
          </a:p>
        </p:txBody>
      </p:sp>
      <p:sp>
        <p:nvSpPr>
          <p:cNvPr id="3" name="Text Placeholder 2">
            <a:extLst>
              <a:ext uri="{FF2B5EF4-FFF2-40B4-BE49-F238E27FC236}">
                <a16:creationId xmlns:a16="http://schemas.microsoft.com/office/drawing/2014/main" id="{0A6CB0E9-D14B-3975-323E-3DB85829B189}"/>
              </a:ext>
            </a:extLst>
          </p:cNvPr>
          <p:cNvSpPr>
            <a:spLocks noGrp="1"/>
          </p:cNvSpPr>
          <p:nvPr>
            <p:ph type="body" sz="half" idx="2"/>
          </p:nvPr>
        </p:nvSpPr>
        <p:spPr>
          <a:xfrm>
            <a:off x="7467600" y="4197919"/>
            <a:ext cx="4953000" cy="4495800"/>
          </a:xfrm>
        </p:spPr>
        <p:txBody>
          <a:bodyPr>
            <a:noAutofit/>
          </a:bodyPr>
          <a:lstStyle/>
          <a:p>
            <a:pPr marL="342900" indent="-342900">
              <a:buFont typeface="Arial" panose="020B0604020202020204" pitchFamily="34" charset="0"/>
              <a:buChar char="•"/>
            </a:pPr>
            <a:r>
              <a:rPr lang="en-US" sz="2000" b="1" dirty="0"/>
              <a:t>Training/Test Split:</a:t>
            </a:r>
            <a:r>
              <a:rPr lang="en-US" sz="2000" dirty="0"/>
              <a:t> 80% training, 20% testing.</a:t>
            </a:r>
          </a:p>
          <a:p>
            <a:pPr marL="342900" indent="-342900">
              <a:buFont typeface="Arial" panose="020B0604020202020204" pitchFamily="34" charset="0"/>
              <a:buChar char="•"/>
            </a:pPr>
            <a:r>
              <a:rPr lang="en-US" sz="2000" b="1" dirty="0"/>
              <a:t>Cross-validation:</a:t>
            </a:r>
            <a:r>
              <a:rPr lang="en-US" sz="2000" dirty="0"/>
              <a:t> Prevents overfitting.</a:t>
            </a:r>
          </a:p>
          <a:p>
            <a:pPr marL="342900" indent="-342900">
              <a:buFont typeface="Arial" panose="020B0604020202020204" pitchFamily="34" charset="0"/>
              <a:buChar char="•"/>
            </a:pPr>
            <a:r>
              <a:rPr lang="en-US" sz="2000" b="1" dirty="0"/>
              <a:t>Metrics Used:</a:t>
            </a:r>
            <a:r>
              <a:rPr lang="en-US" sz="2000" dirty="0"/>
              <a:t> Accuracy, Precision, Recall, F1-score </a:t>
            </a:r>
          </a:p>
        </p:txBody>
      </p:sp>
      <p:sp>
        <p:nvSpPr>
          <p:cNvPr id="6" name="Rounded Rectangle 5" hidden="1">
            <a:extLst>
              <a:ext uri="{FF2B5EF4-FFF2-40B4-BE49-F238E27FC236}">
                <a16:creationId xmlns:a16="http://schemas.microsoft.com/office/drawing/2014/main" id="{45A8B256-F14F-24DB-97C4-BA8F6A77AE66}"/>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pic>
        <p:nvPicPr>
          <p:cNvPr id="4" name="Picture 2" descr="Bold NBA predictions for 2025: Thunder turn title-favourites after trade -  Sportsnet.ca">
            <a:extLst>
              <a:ext uri="{FF2B5EF4-FFF2-40B4-BE49-F238E27FC236}">
                <a16:creationId xmlns:a16="http://schemas.microsoft.com/office/drawing/2014/main" id="{E20A29A5-699C-1E83-3ECF-781B82842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345" r="17095"/>
          <a:stretch/>
        </p:blipFill>
        <p:spPr bwMode="auto">
          <a:xfrm>
            <a:off x="1143000" y="2743200"/>
            <a:ext cx="5105400" cy="370261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69679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EE40C-8AE6-147B-9A31-349E3FCF85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41648C-ED64-0857-09C1-BABC513E5C7B}"/>
              </a:ext>
            </a:extLst>
          </p:cNvPr>
          <p:cNvSpPr>
            <a:spLocks noGrp="1"/>
          </p:cNvSpPr>
          <p:nvPr>
            <p:ph type="title"/>
          </p:nvPr>
        </p:nvSpPr>
        <p:spPr>
          <a:xfrm>
            <a:off x="838200" y="228600"/>
            <a:ext cx="10058400" cy="1143000"/>
          </a:xfrm>
        </p:spPr>
        <p:txBody>
          <a:bodyPr anchor="b">
            <a:normAutofit/>
          </a:bodyPr>
          <a:lstStyle/>
          <a:p>
            <a:r>
              <a:rPr lang="en-US" sz="4400" dirty="0"/>
              <a:t>Results  </a:t>
            </a:r>
            <a:r>
              <a:rPr lang="en-US" dirty="0"/>
              <a:t> </a:t>
            </a:r>
          </a:p>
        </p:txBody>
      </p:sp>
      <p:sp>
        <p:nvSpPr>
          <p:cNvPr id="6" name="Rounded Rectangle 5" hidden="1">
            <a:extLst>
              <a:ext uri="{FF2B5EF4-FFF2-40B4-BE49-F238E27FC236}">
                <a16:creationId xmlns:a16="http://schemas.microsoft.com/office/drawing/2014/main" id="{365D8C50-EDBB-A00F-4E0F-C071AB56D590}"/>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graphicFrame>
        <p:nvGraphicFramePr>
          <p:cNvPr id="17" name="Content Placeholder 16">
            <a:extLst>
              <a:ext uri="{FF2B5EF4-FFF2-40B4-BE49-F238E27FC236}">
                <a16:creationId xmlns:a16="http://schemas.microsoft.com/office/drawing/2014/main" id="{E2E88050-1455-317A-7124-0F5938A8901D}"/>
              </a:ext>
            </a:extLst>
          </p:cNvPr>
          <p:cNvGraphicFramePr>
            <a:graphicFrameLocks noGrp="1"/>
          </p:cNvGraphicFramePr>
          <p:nvPr>
            <p:ph sz="half" idx="1"/>
            <p:extLst>
              <p:ext uri="{D42A27DB-BD31-4B8C-83A1-F6EECF244321}">
                <p14:modId xmlns:p14="http://schemas.microsoft.com/office/powerpoint/2010/main" val="688726870"/>
              </p:ext>
            </p:extLst>
          </p:nvPr>
        </p:nvGraphicFramePr>
        <p:xfrm>
          <a:off x="1524000" y="1524000"/>
          <a:ext cx="9144000" cy="4721671"/>
        </p:xfrm>
        <a:graphic>
          <a:graphicData uri="http://schemas.openxmlformats.org/drawingml/2006/table">
            <a:tbl>
              <a:tblPr firstRow="1" bandRow="1">
                <a:tableStyleId>{D03447BB-5D67-496B-8E87-E561075AD55C}</a:tableStyleId>
              </a:tblPr>
              <a:tblGrid>
                <a:gridCol w="1524000">
                  <a:extLst>
                    <a:ext uri="{9D8B030D-6E8A-4147-A177-3AD203B41FA5}">
                      <a16:colId xmlns:a16="http://schemas.microsoft.com/office/drawing/2014/main" val="2458265715"/>
                    </a:ext>
                  </a:extLst>
                </a:gridCol>
                <a:gridCol w="1524000">
                  <a:extLst>
                    <a:ext uri="{9D8B030D-6E8A-4147-A177-3AD203B41FA5}">
                      <a16:colId xmlns:a16="http://schemas.microsoft.com/office/drawing/2014/main" val="2946131209"/>
                    </a:ext>
                  </a:extLst>
                </a:gridCol>
                <a:gridCol w="1524000">
                  <a:extLst>
                    <a:ext uri="{9D8B030D-6E8A-4147-A177-3AD203B41FA5}">
                      <a16:colId xmlns:a16="http://schemas.microsoft.com/office/drawing/2014/main" val="3834226951"/>
                    </a:ext>
                  </a:extLst>
                </a:gridCol>
                <a:gridCol w="1524000">
                  <a:extLst>
                    <a:ext uri="{9D8B030D-6E8A-4147-A177-3AD203B41FA5}">
                      <a16:colId xmlns:a16="http://schemas.microsoft.com/office/drawing/2014/main" val="2266833120"/>
                    </a:ext>
                  </a:extLst>
                </a:gridCol>
                <a:gridCol w="1524000">
                  <a:extLst>
                    <a:ext uri="{9D8B030D-6E8A-4147-A177-3AD203B41FA5}">
                      <a16:colId xmlns:a16="http://schemas.microsoft.com/office/drawing/2014/main" val="1025067208"/>
                    </a:ext>
                  </a:extLst>
                </a:gridCol>
                <a:gridCol w="1524000">
                  <a:extLst>
                    <a:ext uri="{9D8B030D-6E8A-4147-A177-3AD203B41FA5}">
                      <a16:colId xmlns:a16="http://schemas.microsoft.com/office/drawing/2014/main" val="1976129109"/>
                    </a:ext>
                  </a:extLst>
                </a:gridCol>
              </a:tblGrid>
              <a:tr h="388337">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Machine Learning Algorithm</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Pre-processing Techniques</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Accuracy</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Precision</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F1-Score</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Recall</a:t>
                      </a:r>
                      <a:endParaRPr lang="en-IN" sz="11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561246943"/>
                  </a:ext>
                </a:extLst>
              </a:tr>
              <a:tr h="289789">
                <a:tc>
                  <a:txBody>
                    <a:bodyPr/>
                    <a:lstStyle/>
                    <a:p>
                      <a:pPr>
                        <a:lnSpc>
                          <a:spcPct val="115000"/>
                        </a:lnSpc>
                        <a:buNone/>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Logistic</a:t>
                      </a: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SMOTE</a:t>
                      </a: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0.4689</a:t>
                      </a: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0.395</a:t>
                      </a: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0.47</a:t>
                      </a: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0.47</a:t>
                      </a:r>
                    </a:p>
                  </a:txBody>
                  <a:tcPr marL="63500" marR="63500" marT="63500" marB="63500"/>
                </a:tc>
                <a:extLst>
                  <a:ext uri="{0D108BD9-81ED-4DB2-BD59-A6C34878D82A}">
                    <a16:rowId xmlns:a16="http://schemas.microsoft.com/office/drawing/2014/main" val="3414589427"/>
                  </a:ext>
                </a:extLst>
              </a:tr>
              <a:tr h="289789">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Linear</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PCA</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0.369</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0.399</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0.37</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0.37</a:t>
                      </a:r>
                      <a:endParaRPr lang="en-IN" sz="11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499045296"/>
                  </a:ext>
                </a:extLst>
              </a:tr>
              <a:tr h="289789">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XGBoost</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SMOTE </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0.6183</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0.4112</a:t>
                      </a: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0.62</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0.62</a:t>
                      </a:r>
                      <a:endParaRPr lang="en-IN"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2759640228"/>
                  </a:ext>
                </a:extLst>
              </a:tr>
              <a:tr h="388337">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XGBoost</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SMOTE w/ Cross Validation</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0.9797</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0.959</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0.97</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0.97</a:t>
                      </a:r>
                      <a:endParaRPr lang="en-IN" sz="11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027686618"/>
                  </a:ext>
                </a:extLst>
              </a:tr>
              <a:tr h="454977">
                <a:tc>
                  <a:txBody>
                    <a:bodyPr/>
                    <a:lstStyle/>
                    <a:p>
                      <a:pPr>
                        <a:lnSpc>
                          <a:spcPct val="115000"/>
                        </a:lnSpc>
                        <a:buNone/>
                      </a:pPr>
                      <a:r>
                        <a:rPr lang="en-IN" sz="1100" dirty="0">
                          <a:effectLst/>
                          <a:latin typeface="Times New Roman" panose="02020603050405020304" pitchFamily="18" charset="0"/>
                          <a:ea typeface="Arial" panose="020B0604020202020204" pitchFamily="34" charset="0"/>
                        </a:rPr>
                        <a:t>K-Nearest </a:t>
                      </a:r>
                      <a:r>
                        <a:rPr lang="en-IN" sz="1100" dirty="0" err="1">
                          <a:effectLst/>
                          <a:latin typeface="Times New Roman" panose="02020603050405020304" pitchFamily="18" charset="0"/>
                          <a:ea typeface="Arial" panose="020B0604020202020204" pitchFamily="34" charset="0"/>
                        </a:rPr>
                        <a:t>Neighbors</a:t>
                      </a:r>
                      <a:r>
                        <a:rPr lang="en-IN" sz="1100" dirty="0">
                          <a:effectLst/>
                          <a:latin typeface="Times New Roman" panose="02020603050405020304" pitchFamily="18" charset="0"/>
                          <a:ea typeface="Arial" panose="020B0604020202020204" pitchFamily="34" charset="0"/>
                        </a:rPr>
                        <a:t> (KNN)</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Arial" panose="020B0604020202020204" pitchFamily="34" charset="0"/>
                        </a:rPr>
                        <a:t>Standard Scaling</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Arial" panose="020B0604020202020204" pitchFamily="34" charset="0"/>
                        </a:rPr>
                        <a:t>52.1</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Arial" panose="020B0604020202020204" pitchFamily="34" charset="0"/>
                        </a:rPr>
                        <a:t>0.54</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Arial" panose="020B0604020202020204" pitchFamily="34" charset="0"/>
                        </a:rPr>
                        <a:t>0.48</a:t>
                      </a:r>
                      <a:endParaRPr lang="en-IN" sz="1100">
                        <a:effectLst/>
                        <a:latin typeface="Arial" panose="020B0604020202020204" pitchFamily="34" charset="0"/>
                        <a:ea typeface="Arial" panose="020B0604020202020204" pitchFamily="34" charset="0"/>
                      </a:endParaRPr>
                    </a:p>
                    <a:p>
                      <a:pPr>
                        <a:lnSpc>
                          <a:spcPct val="115000"/>
                        </a:lnSpc>
                        <a:buNone/>
                      </a:pPr>
                      <a:r>
                        <a:rPr lang="en-IN" sz="1100">
                          <a:effectLst/>
                          <a:latin typeface="Times New Roman" panose="02020603050405020304" pitchFamily="18"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Arial" panose="020B0604020202020204" pitchFamily="34" charset="0"/>
                        </a:rPr>
                        <a:t>0.52</a:t>
                      </a:r>
                      <a:endParaRPr lang="en-IN" sz="1100">
                        <a:effectLst/>
                        <a:latin typeface="Arial" panose="020B0604020202020204" pitchFamily="34" charset="0"/>
                        <a:ea typeface="Arial" panose="020B0604020202020204" pitchFamily="34" charset="0"/>
                      </a:endParaRPr>
                    </a:p>
                    <a:p>
                      <a:pPr>
                        <a:lnSpc>
                          <a:spcPct val="115000"/>
                        </a:lnSpc>
                        <a:buNone/>
                      </a:pPr>
                      <a:r>
                        <a:rPr lang="en-IN" sz="1100">
                          <a:effectLst/>
                          <a:latin typeface="Times New Roman" panose="02020603050405020304" pitchFamily="18" charset="0"/>
                          <a:ea typeface="Arial" panose="020B0604020202020204" pitchFamily="34" charset="0"/>
                        </a:rPr>
                        <a:t> </a:t>
                      </a:r>
                      <a:endParaRPr lang="en-IN" sz="11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678632594"/>
                  </a:ext>
                </a:extLst>
              </a:tr>
              <a:tr h="538987">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Random Forest (Optimized)</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Standard Scaling, Hyperparameter Tuning</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57</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0.55</a:t>
                      </a:r>
                      <a:endParaRPr lang="en-IN" sz="1100">
                        <a:effectLst/>
                        <a:latin typeface="Arial" panose="020B0604020202020204" pitchFamily="34" charset="0"/>
                        <a:ea typeface="Arial" panose="020B0604020202020204" pitchFamily="34" charset="0"/>
                      </a:endParaRPr>
                    </a:p>
                    <a:p>
                      <a:pPr>
                        <a:lnSpc>
                          <a:spcPct val="115000"/>
                        </a:lnSpc>
                        <a:buNone/>
                      </a:pPr>
                      <a:r>
                        <a:rPr lang="en-IN" sz="1100">
                          <a:effectLst/>
                          <a:latin typeface="Times New Roman" panose="02020603050405020304" pitchFamily="18" charset="0"/>
                          <a:ea typeface="Times New Roman" panose="02020603050405020304" pitchFamily="18" charset="0"/>
                        </a:rPr>
                        <a:t> </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0.57</a:t>
                      </a:r>
                      <a:endParaRPr lang="en-IN" sz="1100">
                        <a:effectLst/>
                        <a:latin typeface="Arial" panose="020B0604020202020204" pitchFamily="34" charset="0"/>
                        <a:ea typeface="Arial" panose="020B0604020202020204" pitchFamily="34" charset="0"/>
                      </a:endParaRPr>
                    </a:p>
                    <a:p>
                      <a:pPr>
                        <a:lnSpc>
                          <a:spcPct val="115000"/>
                        </a:lnSpc>
                        <a:buNone/>
                      </a:pPr>
                      <a:r>
                        <a:rPr lang="en-IN" sz="1100">
                          <a:effectLst/>
                          <a:latin typeface="Times New Roman" panose="02020603050405020304" pitchFamily="18" charset="0"/>
                          <a:ea typeface="Times New Roman" panose="02020603050405020304" pitchFamily="18" charset="0"/>
                        </a:rPr>
                        <a:t> </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0.53</a:t>
                      </a:r>
                      <a:endParaRPr lang="en-IN" sz="1100">
                        <a:effectLst/>
                        <a:latin typeface="Arial" panose="020B0604020202020204" pitchFamily="34" charset="0"/>
                        <a:ea typeface="Arial" panose="020B0604020202020204" pitchFamily="34" charset="0"/>
                      </a:endParaRPr>
                    </a:p>
                    <a:p>
                      <a:pPr>
                        <a:lnSpc>
                          <a:spcPct val="115000"/>
                        </a:lnSpc>
                        <a:buNone/>
                      </a:pPr>
                      <a:r>
                        <a:rPr lang="en-IN" sz="1100">
                          <a:effectLst/>
                          <a:latin typeface="Times New Roman" panose="02020603050405020304" pitchFamily="18" charset="0"/>
                          <a:ea typeface="Times New Roman" panose="02020603050405020304" pitchFamily="18" charset="0"/>
                        </a:rPr>
                        <a:t> </a:t>
                      </a:r>
                      <a:endParaRPr lang="en-IN" sz="11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76779057"/>
                  </a:ext>
                </a:extLst>
              </a:tr>
              <a:tr h="0">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Random Forest (Optimized)</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Standard Scaling, Hyperparameter Tuning, SMOTE</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53</a:t>
                      </a:r>
                      <a:endParaRPr lang="en-IN" sz="1100">
                        <a:effectLst/>
                        <a:latin typeface="Arial" panose="020B0604020202020204" pitchFamily="34" charset="0"/>
                        <a:ea typeface="Arial" panose="020B0604020202020204" pitchFamily="34" charset="0"/>
                      </a:endParaRPr>
                    </a:p>
                    <a:p>
                      <a:pPr>
                        <a:lnSpc>
                          <a:spcPct val="115000"/>
                        </a:lnSpc>
                        <a:buNone/>
                      </a:pPr>
                      <a:r>
                        <a:rPr lang="en-IN" sz="1100">
                          <a:effectLst/>
                          <a:latin typeface="Times New Roman" panose="02020603050405020304" pitchFamily="18" charset="0"/>
                          <a:ea typeface="Times New Roman" panose="02020603050405020304" pitchFamily="18" charset="0"/>
                        </a:rPr>
                        <a:t> </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0.51</a:t>
                      </a:r>
                      <a:endParaRPr lang="en-IN" sz="1100" dirty="0">
                        <a:effectLst/>
                        <a:latin typeface="Arial" panose="020B0604020202020204" pitchFamily="34" charset="0"/>
                        <a:ea typeface="Arial" panose="020B0604020202020204" pitchFamily="34" charset="0"/>
                      </a:endParaRPr>
                    </a:p>
                    <a:p>
                      <a:pPr>
                        <a:lnSpc>
                          <a:spcPct val="115000"/>
                        </a:lnSpc>
                        <a:buNone/>
                      </a:pPr>
                      <a:r>
                        <a:rPr lang="en-IN" sz="1100" dirty="0">
                          <a:effectLst/>
                          <a:latin typeface="Times New Roman" panose="02020603050405020304" pitchFamily="18" charset="0"/>
                          <a:ea typeface="Times New Roman" panose="02020603050405020304" pitchFamily="18" charset="0"/>
                        </a:rPr>
                        <a:t> </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0.52</a:t>
                      </a:r>
                      <a:endParaRPr lang="en-IN" sz="1100">
                        <a:effectLst/>
                        <a:latin typeface="Arial" panose="020B0604020202020204" pitchFamily="34" charset="0"/>
                        <a:ea typeface="Arial" panose="020B0604020202020204" pitchFamily="34" charset="0"/>
                      </a:endParaRPr>
                    </a:p>
                    <a:p>
                      <a:pPr>
                        <a:lnSpc>
                          <a:spcPct val="115000"/>
                        </a:lnSpc>
                        <a:buNone/>
                      </a:pPr>
                      <a:r>
                        <a:rPr lang="en-IN" sz="1100">
                          <a:effectLst/>
                          <a:latin typeface="Times New Roman" panose="02020603050405020304" pitchFamily="18" charset="0"/>
                          <a:ea typeface="Times New Roman" panose="02020603050405020304" pitchFamily="18" charset="0"/>
                        </a:rPr>
                        <a:t> </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0.53</a:t>
                      </a:r>
                      <a:endParaRPr lang="en-IN" sz="1100">
                        <a:effectLst/>
                        <a:latin typeface="Arial" panose="020B0604020202020204" pitchFamily="34" charset="0"/>
                        <a:ea typeface="Arial" panose="020B0604020202020204" pitchFamily="34" charset="0"/>
                      </a:endParaRPr>
                    </a:p>
                    <a:p>
                      <a:pPr>
                        <a:lnSpc>
                          <a:spcPct val="115000"/>
                        </a:lnSpc>
                        <a:buNone/>
                      </a:pPr>
                      <a:r>
                        <a:rPr lang="en-IN" sz="1100">
                          <a:effectLst/>
                          <a:latin typeface="Times New Roman" panose="02020603050405020304" pitchFamily="18" charset="0"/>
                          <a:ea typeface="Times New Roman" panose="02020603050405020304" pitchFamily="18" charset="0"/>
                        </a:rPr>
                        <a:t> </a:t>
                      </a:r>
                      <a:endParaRPr lang="en-IN" sz="11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699968798"/>
                  </a:ext>
                </a:extLst>
              </a:tr>
              <a:tr h="592266">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Support Vector Machine (SVM)</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Standard Scaling, SMOTE</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44.44</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0.49</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0.46</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0.44</a:t>
                      </a:r>
                      <a:endParaRPr lang="en-IN" sz="11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2835394510"/>
                  </a:ext>
                </a:extLst>
              </a:tr>
              <a:tr h="346836">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Decision Tree</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Standard Scaling,</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45</a:t>
                      </a:r>
                      <a:endParaRPr lang="en-IN" sz="1100">
                        <a:effectLst/>
                        <a:latin typeface="Arial" panose="020B0604020202020204" pitchFamily="34" charset="0"/>
                        <a:ea typeface="Arial" panose="020B0604020202020204" pitchFamily="34" charset="0"/>
                      </a:endParaRPr>
                    </a:p>
                    <a:p>
                      <a:pPr>
                        <a:lnSpc>
                          <a:spcPct val="115000"/>
                        </a:lnSpc>
                        <a:buNone/>
                      </a:pPr>
                      <a:r>
                        <a:rPr lang="en-IN" sz="1100">
                          <a:effectLst/>
                          <a:latin typeface="Times New Roman" panose="02020603050405020304" pitchFamily="18" charset="0"/>
                          <a:ea typeface="Times New Roman" panose="02020603050405020304" pitchFamily="18" charset="0"/>
                        </a:rPr>
                        <a:t> </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0.45</a:t>
                      </a:r>
                      <a:endParaRPr lang="en-IN" sz="1100">
                        <a:effectLst/>
                        <a:latin typeface="Arial" panose="020B0604020202020204" pitchFamily="34" charset="0"/>
                        <a:ea typeface="Arial" panose="020B0604020202020204" pitchFamily="34" charset="0"/>
                      </a:endParaRPr>
                    </a:p>
                    <a:p>
                      <a:pPr>
                        <a:lnSpc>
                          <a:spcPct val="115000"/>
                        </a:lnSpc>
                        <a:buNone/>
                      </a:pPr>
                      <a:r>
                        <a:rPr lang="en-IN" sz="1100">
                          <a:effectLst/>
                          <a:latin typeface="Times New Roman" panose="02020603050405020304" pitchFamily="18" charset="0"/>
                          <a:ea typeface="Times New Roman" panose="02020603050405020304" pitchFamily="18" charset="0"/>
                        </a:rPr>
                        <a:t> </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a:effectLst/>
                          <a:latin typeface="Times New Roman" panose="02020603050405020304" pitchFamily="18" charset="0"/>
                          <a:ea typeface="Times New Roman" panose="02020603050405020304" pitchFamily="18" charset="0"/>
                        </a:rPr>
                        <a:t>0.45</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buNone/>
                      </a:pPr>
                      <a:r>
                        <a:rPr lang="en-IN" sz="1100" dirty="0">
                          <a:effectLst/>
                          <a:latin typeface="Times New Roman" panose="02020603050405020304" pitchFamily="18" charset="0"/>
                          <a:ea typeface="Times New Roman" panose="02020603050405020304" pitchFamily="18" charset="0"/>
                        </a:rPr>
                        <a:t>0.45</a:t>
                      </a:r>
                      <a:endParaRPr lang="en-IN" sz="1100" dirty="0">
                        <a:effectLst/>
                        <a:latin typeface="Arial" panose="020B0604020202020204" pitchFamily="34" charset="0"/>
                        <a:ea typeface="Arial" panose="020B0604020202020204" pitchFamily="34" charset="0"/>
                      </a:endParaRPr>
                    </a:p>
                    <a:p>
                      <a:pPr>
                        <a:lnSpc>
                          <a:spcPct val="115000"/>
                        </a:lnSpc>
                        <a:buNone/>
                      </a:pPr>
                      <a:r>
                        <a:rPr lang="en-IN" sz="1100" dirty="0">
                          <a:effectLst/>
                          <a:latin typeface="Times New Roman" panose="02020603050405020304" pitchFamily="18" charset="0"/>
                          <a:ea typeface="Times New Roman" panose="02020603050405020304" pitchFamily="18" charset="0"/>
                        </a:rPr>
                        <a:t> </a:t>
                      </a:r>
                      <a:endParaRPr lang="en-IN"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773976631"/>
                  </a:ext>
                </a:extLst>
              </a:tr>
            </a:tbl>
          </a:graphicData>
        </a:graphic>
      </p:graphicFrame>
    </p:spTree>
    <p:extLst>
      <p:ext uri="{BB962C8B-B14F-4D97-AF65-F5344CB8AC3E}">
        <p14:creationId xmlns:p14="http://schemas.microsoft.com/office/powerpoint/2010/main" val="1111003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D2B11-12B7-3AE6-CF95-B96C53A42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3427DD-51BE-1944-43B7-76D9E24AA3E3}"/>
              </a:ext>
            </a:extLst>
          </p:cNvPr>
          <p:cNvSpPr>
            <a:spLocks noGrp="1"/>
          </p:cNvSpPr>
          <p:nvPr>
            <p:ph type="title"/>
          </p:nvPr>
        </p:nvSpPr>
        <p:spPr>
          <a:xfrm>
            <a:off x="381000" y="817775"/>
            <a:ext cx="10058400" cy="1143000"/>
          </a:xfrm>
        </p:spPr>
        <p:txBody>
          <a:bodyPr anchor="b">
            <a:normAutofit/>
          </a:bodyPr>
          <a:lstStyle/>
          <a:p>
            <a:r>
              <a:rPr lang="en-US" dirty="0"/>
              <a:t>Results – K-Nearest Neighbors (KNN)  </a:t>
            </a:r>
          </a:p>
        </p:txBody>
      </p:sp>
      <p:sp>
        <p:nvSpPr>
          <p:cNvPr id="3" name="Text Placeholder 2">
            <a:extLst>
              <a:ext uri="{FF2B5EF4-FFF2-40B4-BE49-F238E27FC236}">
                <a16:creationId xmlns:a16="http://schemas.microsoft.com/office/drawing/2014/main" id="{C74CE628-5B81-FD0B-0FEA-9BE5A6FEE9B4}"/>
              </a:ext>
            </a:extLst>
          </p:cNvPr>
          <p:cNvSpPr>
            <a:spLocks noGrp="1"/>
          </p:cNvSpPr>
          <p:nvPr>
            <p:ph sz="half" idx="1"/>
          </p:nvPr>
        </p:nvSpPr>
        <p:spPr>
          <a:xfrm>
            <a:off x="381000" y="2209800"/>
            <a:ext cx="6172200" cy="4343400"/>
          </a:xfrm>
        </p:spPr>
        <p:txBody>
          <a:bodyPr>
            <a:normAutofit/>
          </a:bodyPr>
          <a:lstStyle/>
          <a:p>
            <a:pPr marL="342900" indent="-342900">
              <a:buFont typeface="Arial" panose="020B0604020202020204" pitchFamily="34" charset="0"/>
              <a:buChar char="•"/>
            </a:pPr>
            <a:r>
              <a:rPr lang="en-GB" dirty="0"/>
              <a:t>KNN was trained using standard scaling to normalize the data, ensuring fair distance calculations between points.</a:t>
            </a:r>
          </a:p>
          <a:p>
            <a:pPr marL="342900" indent="-342900">
              <a:buFont typeface="Arial" panose="020B0604020202020204" pitchFamily="34" charset="0"/>
              <a:buChar char="•"/>
            </a:pPr>
            <a:r>
              <a:rPr lang="en-GB" dirty="0"/>
              <a:t>The model achieved an accuracy of 52.1%.</a:t>
            </a:r>
          </a:p>
          <a:p>
            <a:pPr marL="342900" indent="-342900">
              <a:buFont typeface="Arial" panose="020B0604020202020204" pitchFamily="34" charset="0"/>
              <a:buChar char="•"/>
            </a:pPr>
            <a:r>
              <a:rPr lang="en-GB" dirty="0"/>
              <a:t>While KNN performed better than some models, its reliance on distance metrics may have impacted results due to high-dimensional feature space.</a:t>
            </a:r>
            <a:endParaRPr lang="en-US" dirty="0"/>
          </a:p>
        </p:txBody>
      </p:sp>
      <p:sp>
        <p:nvSpPr>
          <p:cNvPr id="6" name="Rounded Rectangle 5" hidden="1">
            <a:extLst>
              <a:ext uri="{FF2B5EF4-FFF2-40B4-BE49-F238E27FC236}">
                <a16:creationId xmlns:a16="http://schemas.microsoft.com/office/drawing/2014/main" id="{686F13B2-A3D1-E192-30C2-9EACDB56E72C}"/>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
        <p:nvSpPr>
          <p:cNvPr id="4" name="Text Placeholder 2">
            <a:extLst>
              <a:ext uri="{FF2B5EF4-FFF2-40B4-BE49-F238E27FC236}">
                <a16:creationId xmlns:a16="http://schemas.microsoft.com/office/drawing/2014/main" id="{8E17D24E-AB85-13CF-D8E9-F509A741C892}"/>
              </a:ext>
            </a:extLst>
          </p:cNvPr>
          <p:cNvSpPr txBox="1">
            <a:spLocks/>
          </p:cNvSpPr>
          <p:nvPr/>
        </p:nvSpPr>
        <p:spPr>
          <a:xfrm>
            <a:off x="6400800" y="2895600"/>
            <a:ext cx="484632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342900" indent="-342900"/>
            <a:endParaRPr lang="en-US" dirty="0"/>
          </a:p>
        </p:txBody>
      </p:sp>
      <p:pic>
        <p:nvPicPr>
          <p:cNvPr id="7" name="Picture 6">
            <a:extLst>
              <a:ext uri="{FF2B5EF4-FFF2-40B4-BE49-F238E27FC236}">
                <a16:creationId xmlns:a16="http://schemas.microsoft.com/office/drawing/2014/main" id="{148FBBCF-2217-1CF8-9EA1-89FE756AD229}"/>
              </a:ext>
            </a:extLst>
          </p:cNvPr>
          <p:cNvPicPr>
            <a:picLocks noChangeAspect="1"/>
          </p:cNvPicPr>
          <p:nvPr/>
        </p:nvPicPr>
        <p:blipFill>
          <a:blip r:embed="rId2"/>
          <a:stretch>
            <a:fillRect/>
          </a:stretch>
        </p:blipFill>
        <p:spPr>
          <a:xfrm>
            <a:off x="6934200" y="2530581"/>
            <a:ext cx="4588658" cy="2478546"/>
          </a:xfrm>
          <a:prstGeom prst="rect">
            <a:avLst/>
          </a:prstGeom>
        </p:spPr>
      </p:pic>
    </p:spTree>
    <p:extLst>
      <p:ext uri="{BB962C8B-B14F-4D97-AF65-F5344CB8AC3E}">
        <p14:creationId xmlns:p14="http://schemas.microsoft.com/office/powerpoint/2010/main" val="3733789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03D78-239E-41AF-F321-45B02CFA8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081FC-81E2-FAE4-9AC8-C70773FA2C0E}"/>
              </a:ext>
            </a:extLst>
          </p:cNvPr>
          <p:cNvSpPr>
            <a:spLocks noGrp="1"/>
          </p:cNvSpPr>
          <p:nvPr>
            <p:ph type="title"/>
          </p:nvPr>
        </p:nvSpPr>
        <p:spPr>
          <a:xfrm>
            <a:off x="7924800" y="432391"/>
            <a:ext cx="3962400" cy="2133600"/>
          </a:xfrm>
        </p:spPr>
        <p:txBody>
          <a:bodyPr anchor="b">
            <a:normAutofit/>
          </a:bodyPr>
          <a:lstStyle/>
          <a:p>
            <a:r>
              <a:rPr lang="en-US" sz="4400" dirty="0"/>
              <a:t>Introduction</a:t>
            </a:r>
          </a:p>
        </p:txBody>
      </p:sp>
      <p:pic>
        <p:nvPicPr>
          <p:cNvPr id="1028" name="Picture 4">
            <a:extLst>
              <a:ext uri="{FF2B5EF4-FFF2-40B4-BE49-F238E27FC236}">
                <a16:creationId xmlns:a16="http://schemas.microsoft.com/office/drawing/2014/main" id="{86E6725D-9C0F-AF08-C0D9-8E5C5A422A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012984"/>
            <a:ext cx="7239000" cy="4832032"/>
          </a:xfrm>
          <a:prstGeom prst="rect">
            <a:avLst/>
          </a:prstGeom>
          <a:solidFill>
            <a:srgbClr val="FFFFFF"/>
          </a:solidFill>
        </p:spPr>
      </p:pic>
      <p:sp>
        <p:nvSpPr>
          <p:cNvPr id="3" name="Text Placeholder 2">
            <a:extLst>
              <a:ext uri="{FF2B5EF4-FFF2-40B4-BE49-F238E27FC236}">
                <a16:creationId xmlns:a16="http://schemas.microsoft.com/office/drawing/2014/main" id="{5C69BFCF-0EDB-DDE8-58D4-C06779C1AEFD}"/>
              </a:ext>
            </a:extLst>
          </p:cNvPr>
          <p:cNvSpPr>
            <a:spLocks noGrp="1"/>
          </p:cNvSpPr>
          <p:nvPr>
            <p:ph type="body" sz="half" idx="2"/>
          </p:nvPr>
        </p:nvSpPr>
        <p:spPr>
          <a:xfrm>
            <a:off x="7467600" y="3810000"/>
            <a:ext cx="4572000" cy="2895600"/>
          </a:xfrm>
        </p:spPr>
        <p:txBody>
          <a:bodyPr>
            <a:normAutofit/>
          </a:bodyPr>
          <a:lstStyle/>
          <a:p>
            <a:pPr marL="342900" indent="-342900">
              <a:buFont typeface="Arial" panose="020B0604020202020204" pitchFamily="34" charset="0"/>
              <a:buChar char="•"/>
            </a:pPr>
            <a:r>
              <a:rPr lang="en-US" sz="1700" dirty="0"/>
              <a:t>Injuries impact NBA team performance, player careers, and financial investments.</a:t>
            </a:r>
          </a:p>
          <a:p>
            <a:pPr marL="342900" indent="-342900">
              <a:buFont typeface="Arial" panose="020B0604020202020204" pitchFamily="34" charset="0"/>
              <a:buChar char="•"/>
            </a:pPr>
            <a:r>
              <a:rPr lang="en-US" sz="1700" dirty="0"/>
              <a:t>Predicting injury risk helps teams manage players effectively.</a:t>
            </a:r>
          </a:p>
          <a:p>
            <a:pPr marL="342900" indent="-342900">
              <a:buFont typeface="Arial" panose="020B0604020202020204" pitchFamily="34" charset="0"/>
              <a:buChar char="•"/>
            </a:pPr>
            <a:r>
              <a:rPr lang="en-US" sz="1700" dirty="0"/>
              <a:t>Machine learning (ML) offers a data-driven approach to predicting injury risk.</a:t>
            </a:r>
          </a:p>
          <a:p>
            <a:pPr marL="342900" indent="-342900">
              <a:buFont typeface="Arial" panose="020B0604020202020204" pitchFamily="34" charset="0"/>
              <a:buChar char="•"/>
            </a:pPr>
            <a:r>
              <a:rPr lang="en-US" sz="1700" dirty="0"/>
              <a:t>Goal: Build a machine learning model to forecast NBA player injuries using historical data.</a:t>
            </a:r>
          </a:p>
        </p:txBody>
      </p:sp>
      <p:sp>
        <p:nvSpPr>
          <p:cNvPr id="6" name="Rounded Rectangle 5" hidden="1">
            <a:extLst>
              <a:ext uri="{FF2B5EF4-FFF2-40B4-BE49-F238E27FC236}">
                <a16:creationId xmlns:a16="http://schemas.microsoft.com/office/drawing/2014/main" id="{9C046E6F-DB9F-F364-AA7D-80BC74CE35F7}"/>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3095862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2C731-9B93-C2C0-5555-2EC40E38E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0A5EE9-2AB1-BC75-0F90-7FECFD9C66BC}"/>
              </a:ext>
            </a:extLst>
          </p:cNvPr>
          <p:cNvSpPr>
            <a:spLocks noGrp="1"/>
          </p:cNvSpPr>
          <p:nvPr>
            <p:ph type="title"/>
          </p:nvPr>
        </p:nvSpPr>
        <p:spPr>
          <a:xfrm>
            <a:off x="381000" y="838200"/>
            <a:ext cx="11201400" cy="1143000"/>
          </a:xfrm>
        </p:spPr>
        <p:txBody>
          <a:bodyPr anchor="b">
            <a:normAutofit/>
          </a:bodyPr>
          <a:lstStyle/>
          <a:p>
            <a:r>
              <a:rPr lang="en-US" dirty="0"/>
              <a:t>Results – </a:t>
            </a:r>
            <a:r>
              <a:rPr lang="en-GB" dirty="0"/>
              <a:t>Decision Tree</a:t>
            </a:r>
            <a:r>
              <a:rPr lang="en-US" dirty="0"/>
              <a:t>  </a:t>
            </a:r>
          </a:p>
        </p:txBody>
      </p:sp>
      <p:sp>
        <p:nvSpPr>
          <p:cNvPr id="3" name="Text Placeholder 2">
            <a:extLst>
              <a:ext uri="{FF2B5EF4-FFF2-40B4-BE49-F238E27FC236}">
                <a16:creationId xmlns:a16="http://schemas.microsoft.com/office/drawing/2014/main" id="{ACE67A83-15F9-66D2-CC71-3270FB90E218}"/>
              </a:ext>
            </a:extLst>
          </p:cNvPr>
          <p:cNvSpPr>
            <a:spLocks noGrp="1"/>
          </p:cNvSpPr>
          <p:nvPr>
            <p:ph sz="half" idx="1"/>
          </p:nvPr>
        </p:nvSpPr>
        <p:spPr>
          <a:xfrm>
            <a:off x="381000" y="2209800"/>
            <a:ext cx="6172200" cy="4343400"/>
          </a:xfrm>
        </p:spPr>
        <p:txBody>
          <a:bodyPr>
            <a:normAutofit/>
          </a:bodyPr>
          <a:lstStyle/>
          <a:p>
            <a:pPr>
              <a:buFont typeface="Arial" panose="020B0604020202020204" pitchFamily="34" charset="0"/>
              <a:buChar char="•"/>
            </a:pPr>
            <a:r>
              <a:rPr lang="en-GB" dirty="0"/>
              <a:t>The Decision Tree model was trained with standard scaling but without additional optimization techniques.</a:t>
            </a:r>
          </a:p>
          <a:p>
            <a:pPr>
              <a:buFont typeface="Arial" panose="020B0604020202020204" pitchFamily="34" charset="0"/>
              <a:buChar char="•"/>
            </a:pPr>
            <a:r>
              <a:rPr lang="en-GB" dirty="0"/>
              <a:t>The accuracy was 45%, with relatively balanced precision and recall, showing moderate predictive power.</a:t>
            </a:r>
          </a:p>
          <a:p>
            <a:pPr>
              <a:buFont typeface="Arial" panose="020B0604020202020204" pitchFamily="34" charset="0"/>
              <a:buChar char="•"/>
            </a:pPr>
            <a:r>
              <a:rPr lang="en-GB" dirty="0"/>
              <a:t>Although simple and interpretable, Decision Tree models are prone to overfitting, which likely contributed to its lower performance compared to Random Forest.</a:t>
            </a:r>
          </a:p>
        </p:txBody>
      </p:sp>
      <p:sp>
        <p:nvSpPr>
          <p:cNvPr id="6" name="Rounded Rectangle 5" hidden="1">
            <a:extLst>
              <a:ext uri="{FF2B5EF4-FFF2-40B4-BE49-F238E27FC236}">
                <a16:creationId xmlns:a16="http://schemas.microsoft.com/office/drawing/2014/main" id="{0BA919EE-5570-FC08-051C-C0CA9125D5DB}"/>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pic>
        <p:nvPicPr>
          <p:cNvPr id="8" name="Picture 7">
            <a:extLst>
              <a:ext uri="{FF2B5EF4-FFF2-40B4-BE49-F238E27FC236}">
                <a16:creationId xmlns:a16="http://schemas.microsoft.com/office/drawing/2014/main" id="{6711207E-A0B5-FB98-FD0F-CA0489A49889}"/>
              </a:ext>
            </a:extLst>
          </p:cNvPr>
          <p:cNvPicPr>
            <a:picLocks noChangeAspect="1"/>
          </p:cNvPicPr>
          <p:nvPr/>
        </p:nvPicPr>
        <p:blipFill>
          <a:blip r:embed="rId2"/>
          <a:stretch>
            <a:fillRect/>
          </a:stretch>
        </p:blipFill>
        <p:spPr>
          <a:xfrm>
            <a:off x="7010400" y="2590800"/>
            <a:ext cx="4572000" cy="2660283"/>
          </a:xfrm>
          <a:prstGeom prst="rect">
            <a:avLst/>
          </a:prstGeom>
        </p:spPr>
      </p:pic>
    </p:spTree>
    <p:extLst>
      <p:ext uri="{BB962C8B-B14F-4D97-AF65-F5344CB8AC3E}">
        <p14:creationId xmlns:p14="http://schemas.microsoft.com/office/powerpoint/2010/main" val="88449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8A53D-E013-2725-A8D6-0A0E936F0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9C15B1-6C47-7392-74C3-1A63CFF95A11}"/>
              </a:ext>
            </a:extLst>
          </p:cNvPr>
          <p:cNvSpPr>
            <a:spLocks noGrp="1"/>
          </p:cNvSpPr>
          <p:nvPr>
            <p:ph type="title"/>
          </p:nvPr>
        </p:nvSpPr>
        <p:spPr>
          <a:xfrm>
            <a:off x="381000" y="838200"/>
            <a:ext cx="11201400" cy="1143000"/>
          </a:xfrm>
        </p:spPr>
        <p:txBody>
          <a:bodyPr anchor="b">
            <a:normAutofit/>
          </a:bodyPr>
          <a:lstStyle/>
          <a:p>
            <a:r>
              <a:rPr lang="en-US" dirty="0"/>
              <a:t>Results – </a:t>
            </a:r>
            <a:r>
              <a:rPr lang="en-GB" dirty="0"/>
              <a:t>Random Forest (Optimized with SMOTE)</a:t>
            </a:r>
            <a:r>
              <a:rPr lang="en-US" dirty="0"/>
              <a:t>  </a:t>
            </a:r>
          </a:p>
        </p:txBody>
      </p:sp>
      <p:sp>
        <p:nvSpPr>
          <p:cNvPr id="3" name="Text Placeholder 2">
            <a:extLst>
              <a:ext uri="{FF2B5EF4-FFF2-40B4-BE49-F238E27FC236}">
                <a16:creationId xmlns:a16="http://schemas.microsoft.com/office/drawing/2014/main" id="{7C53DA07-BFAB-C8AD-B6B2-F8B0F9A67CA0}"/>
              </a:ext>
            </a:extLst>
          </p:cNvPr>
          <p:cNvSpPr>
            <a:spLocks noGrp="1"/>
          </p:cNvSpPr>
          <p:nvPr>
            <p:ph sz="half" idx="1"/>
          </p:nvPr>
        </p:nvSpPr>
        <p:spPr>
          <a:xfrm>
            <a:off x="381000" y="2209800"/>
            <a:ext cx="6172200" cy="4343400"/>
          </a:xfrm>
        </p:spPr>
        <p:txBody>
          <a:bodyPr>
            <a:normAutofit/>
          </a:bodyPr>
          <a:lstStyle/>
          <a:p>
            <a:pPr marL="342900" indent="-342900">
              <a:buFont typeface="Arial" panose="020B0604020202020204" pitchFamily="34" charset="0"/>
              <a:buChar char="•"/>
            </a:pPr>
            <a:r>
              <a:rPr lang="en-GB" dirty="0"/>
              <a:t>This version of Random Forest incorporated SMOTE to address class imbalance in the dataset.</a:t>
            </a:r>
          </a:p>
          <a:p>
            <a:pPr marL="342900" indent="-342900">
              <a:buFont typeface="Arial" panose="020B0604020202020204" pitchFamily="34" charset="0"/>
              <a:buChar char="•"/>
            </a:pPr>
            <a:r>
              <a:rPr lang="en-GB" dirty="0"/>
              <a:t>Despite handling imbalance, the model's accuracy slightly dropped to 53%, possibly due to the synthetic nature of new samples.</a:t>
            </a:r>
          </a:p>
          <a:p>
            <a:pPr marL="342900" indent="-342900">
              <a:buFont typeface="Arial" panose="020B0604020202020204" pitchFamily="34" charset="0"/>
              <a:buChar char="•"/>
            </a:pPr>
            <a:r>
              <a:rPr lang="en-GB" dirty="0"/>
              <a:t>Precision and recall remained stable, showing that SMOTE helped balance the predictions across different injury types.</a:t>
            </a:r>
            <a:endParaRPr lang="en-US" dirty="0"/>
          </a:p>
        </p:txBody>
      </p:sp>
      <p:sp>
        <p:nvSpPr>
          <p:cNvPr id="6" name="Rounded Rectangle 5" hidden="1">
            <a:extLst>
              <a:ext uri="{FF2B5EF4-FFF2-40B4-BE49-F238E27FC236}">
                <a16:creationId xmlns:a16="http://schemas.microsoft.com/office/drawing/2014/main" id="{F70ADDC0-25CF-C73E-10F2-8170534AE46E}"/>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
        <p:nvSpPr>
          <p:cNvPr id="4" name="Text Placeholder 2">
            <a:extLst>
              <a:ext uri="{FF2B5EF4-FFF2-40B4-BE49-F238E27FC236}">
                <a16:creationId xmlns:a16="http://schemas.microsoft.com/office/drawing/2014/main" id="{A33E1B29-328E-AD09-7D62-21F606DD2474}"/>
              </a:ext>
            </a:extLst>
          </p:cNvPr>
          <p:cNvSpPr txBox="1">
            <a:spLocks/>
          </p:cNvSpPr>
          <p:nvPr/>
        </p:nvSpPr>
        <p:spPr>
          <a:xfrm>
            <a:off x="6400800" y="2895600"/>
            <a:ext cx="484632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342900" indent="-342900"/>
            <a:endParaRPr lang="en-US" dirty="0"/>
          </a:p>
        </p:txBody>
      </p:sp>
      <p:pic>
        <p:nvPicPr>
          <p:cNvPr id="8" name="Picture 7">
            <a:extLst>
              <a:ext uri="{FF2B5EF4-FFF2-40B4-BE49-F238E27FC236}">
                <a16:creationId xmlns:a16="http://schemas.microsoft.com/office/drawing/2014/main" id="{DF11E183-D1A3-3D92-5405-8BE8EA9280C9}"/>
              </a:ext>
            </a:extLst>
          </p:cNvPr>
          <p:cNvPicPr>
            <a:picLocks noChangeAspect="1"/>
          </p:cNvPicPr>
          <p:nvPr/>
        </p:nvPicPr>
        <p:blipFill>
          <a:blip r:embed="rId2"/>
          <a:stretch>
            <a:fillRect/>
          </a:stretch>
        </p:blipFill>
        <p:spPr>
          <a:xfrm>
            <a:off x="6858000" y="2743200"/>
            <a:ext cx="4511312" cy="2474651"/>
          </a:xfrm>
          <a:prstGeom prst="rect">
            <a:avLst/>
          </a:prstGeom>
        </p:spPr>
      </p:pic>
    </p:spTree>
    <p:extLst>
      <p:ext uri="{BB962C8B-B14F-4D97-AF65-F5344CB8AC3E}">
        <p14:creationId xmlns:p14="http://schemas.microsoft.com/office/powerpoint/2010/main" val="2222762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90176-6F9C-2B3C-E95E-0AAD308DB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B8BC88-B1C5-4CB6-F19F-FDD769CF223C}"/>
              </a:ext>
            </a:extLst>
          </p:cNvPr>
          <p:cNvSpPr>
            <a:spLocks noGrp="1"/>
          </p:cNvSpPr>
          <p:nvPr>
            <p:ph type="title"/>
          </p:nvPr>
        </p:nvSpPr>
        <p:spPr>
          <a:xfrm>
            <a:off x="381000" y="609600"/>
            <a:ext cx="11201400" cy="1143000"/>
          </a:xfrm>
        </p:spPr>
        <p:txBody>
          <a:bodyPr anchor="b">
            <a:normAutofit/>
          </a:bodyPr>
          <a:lstStyle/>
          <a:p>
            <a:r>
              <a:rPr lang="en-US" dirty="0"/>
              <a:t>Results – </a:t>
            </a:r>
            <a:r>
              <a:rPr lang="en-GB" dirty="0"/>
              <a:t>Support Vector Machine (SVM)</a:t>
            </a:r>
            <a:endParaRPr lang="en-US" dirty="0"/>
          </a:p>
        </p:txBody>
      </p:sp>
      <p:sp>
        <p:nvSpPr>
          <p:cNvPr id="3" name="Text Placeholder 2">
            <a:extLst>
              <a:ext uri="{FF2B5EF4-FFF2-40B4-BE49-F238E27FC236}">
                <a16:creationId xmlns:a16="http://schemas.microsoft.com/office/drawing/2014/main" id="{0A441532-6CDA-24EA-8D48-121D8EEAF874}"/>
              </a:ext>
            </a:extLst>
          </p:cNvPr>
          <p:cNvSpPr>
            <a:spLocks noGrp="1"/>
          </p:cNvSpPr>
          <p:nvPr>
            <p:ph sz="half" idx="1"/>
          </p:nvPr>
        </p:nvSpPr>
        <p:spPr>
          <a:xfrm>
            <a:off x="381000" y="2209800"/>
            <a:ext cx="6172200" cy="4343400"/>
          </a:xfrm>
        </p:spPr>
        <p:txBody>
          <a:bodyPr>
            <a:normAutofit/>
          </a:bodyPr>
          <a:lstStyle/>
          <a:p>
            <a:pPr>
              <a:buFont typeface="Arial" panose="020B0604020202020204" pitchFamily="34" charset="0"/>
              <a:buChar char="•"/>
            </a:pPr>
            <a:r>
              <a:rPr lang="en-GB" dirty="0"/>
              <a:t>SVM was trained using standard scaling and SMOTE to handle class imbalance and optimize decision boundaries.</a:t>
            </a:r>
          </a:p>
          <a:p>
            <a:pPr>
              <a:buFont typeface="Arial" panose="020B0604020202020204" pitchFamily="34" charset="0"/>
              <a:buChar char="•"/>
            </a:pPr>
            <a:r>
              <a:rPr lang="en-GB" dirty="0"/>
              <a:t>The model performed lower than Random Forest, with an accuracy of 44.44%, indicating that linear separability may not be effective for this dataset.</a:t>
            </a:r>
          </a:p>
          <a:p>
            <a:pPr>
              <a:buFont typeface="Arial" panose="020B0604020202020204" pitchFamily="34" charset="0"/>
              <a:buChar char="•"/>
            </a:pPr>
            <a:r>
              <a:rPr lang="en-GB" dirty="0"/>
              <a:t>The precision and recall metrics suggest that while SVM captured some patterns, it struggled with complex injury prediction scenarios.</a:t>
            </a:r>
          </a:p>
        </p:txBody>
      </p:sp>
      <p:sp>
        <p:nvSpPr>
          <p:cNvPr id="6" name="Rounded Rectangle 5" hidden="1">
            <a:extLst>
              <a:ext uri="{FF2B5EF4-FFF2-40B4-BE49-F238E27FC236}">
                <a16:creationId xmlns:a16="http://schemas.microsoft.com/office/drawing/2014/main" id="{88C94E09-7160-5A17-85A0-D94950FA63B9}"/>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
        <p:nvSpPr>
          <p:cNvPr id="4" name="Text Placeholder 2">
            <a:extLst>
              <a:ext uri="{FF2B5EF4-FFF2-40B4-BE49-F238E27FC236}">
                <a16:creationId xmlns:a16="http://schemas.microsoft.com/office/drawing/2014/main" id="{63765BFE-4111-AF9A-8C86-871095F74DF2}"/>
              </a:ext>
            </a:extLst>
          </p:cNvPr>
          <p:cNvSpPr txBox="1">
            <a:spLocks/>
          </p:cNvSpPr>
          <p:nvPr/>
        </p:nvSpPr>
        <p:spPr>
          <a:xfrm>
            <a:off x="6400800" y="2895600"/>
            <a:ext cx="484632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342900" indent="-342900"/>
            <a:endParaRPr lang="en-US" dirty="0"/>
          </a:p>
        </p:txBody>
      </p:sp>
      <p:pic>
        <p:nvPicPr>
          <p:cNvPr id="8" name="Picture 7">
            <a:extLst>
              <a:ext uri="{FF2B5EF4-FFF2-40B4-BE49-F238E27FC236}">
                <a16:creationId xmlns:a16="http://schemas.microsoft.com/office/drawing/2014/main" id="{A57FA4B1-B286-B04D-B32D-9A79874A391A}"/>
              </a:ext>
            </a:extLst>
          </p:cNvPr>
          <p:cNvPicPr>
            <a:picLocks noChangeAspect="1"/>
          </p:cNvPicPr>
          <p:nvPr/>
        </p:nvPicPr>
        <p:blipFill>
          <a:blip r:embed="rId2"/>
          <a:stretch>
            <a:fillRect/>
          </a:stretch>
        </p:blipFill>
        <p:spPr>
          <a:xfrm>
            <a:off x="6781800" y="2819400"/>
            <a:ext cx="4750376" cy="2683419"/>
          </a:xfrm>
          <a:prstGeom prst="rect">
            <a:avLst/>
          </a:prstGeom>
        </p:spPr>
      </p:pic>
    </p:spTree>
    <p:extLst>
      <p:ext uri="{BB962C8B-B14F-4D97-AF65-F5344CB8AC3E}">
        <p14:creationId xmlns:p14="http://schemas.microsoft.com/office/powerpoint/2010/main" val="612759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F518E-8E51-1A0A-2E7D-5AEB1955B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A3D07D-6847-DEA2-B649-8E521A074812}"/>
              </a:ext>
            </a:extLst>
          </p:cNvPr>
          <p:cNvSpPr>
            <a:spLocks noGrp="1"/>
          </p:cNvSpPr>
          <p:nvPr>
            <p:ph type="title"/>
          </p:nvPr>
        </p:nvSpPr>
        <p:spPr>
          <a:xfrm>
            <a:off x="381000" y="457201"/>
            <a:ext cx="11201400" cy="1143000"/>
          </a:xfrm>
        </p:spPr>
        <p:txBody>
          <a:bodyPr anchor="b">
            <a:normAutofit/>
          </a:bodyPr>
          <a:lstStyle/>
          <a:p>
            <a:r>
              <a:rPr lang="en-US" dirty="0"/>
              <a:t>Results – </a:t>
            </a:r>
            <a:r>
              <a:rPr lang="en-GB" dirty="0"/>
              <a:t>Random Forest (Optimized)</a:t>
            </a:r>
            <a:endParaRPr lang="en-US" dirty="0"/>
          </a:p>
        </p:txBody>
      </p:sp>
      <p:sp>
        <p:nvSpPr>
          <p:cNvPr id="3" name="Text Placeholder 2">
            <a:extLst>
              <a:ext uri="{FF2B5EF4-FFF2-40B4-BE49-F238E27FC236}">
                <a16:creationId xmlns:a16="http://schemas.microsoft.com/office/drawing/2014/main" id="{C9CA59F2-DA8C-1C1D-D019-CDDC51A74A1A}"/>
              </a:ext>
            </a:extLst>
          </p:cNvPr>
          <p:cNvSpPr>
            <a:spLocks noGrp="1"/>
          </p:cNvSpPr>
          <p:nvPr>
            <p:ph sz="half" idx="1"/>
          </p:nvPr>
        </p:nvSpPr>
        <p:spPr>
          <a:xfrm>
            <a:off x="381000" y="2209800"/>
            <a:ext cx="6172200" cy="4343400"/>
          </a:xfrm>
        </p:spPr>
        <p:txBody>
          <a:bodyPr>
            <a:normAutofit/>
          </a:bodyPr>
          <a:lstStyle/>
          <a:p>
            <a:pPr>
              <a:buFont typeface="Arial" panose="020B0604020202020204" pitchFamily="34" charset="0"/>
              <a:buChar char="•"/>
            </a:pPr>
            <a:r>
              <a:rPr lang="en-GB" dirty="0"/>
              <a:t>Random Forest was optimized using standard scaling and hyperparameter tuning to enhance model performance.</a:t>
            </a:r>
          </a:p>
          <a:p>
            <a:pPr>
              <a:buFont typeface="Arial" panose="020B0604020202020204" pitchFamily="34" charset="0"/>
              <a:buChar char="•"/>
            </a:pPr>
            <a:r>
              <a:rPr lang="en-GB" dirty="0"/>
              <a:t>The accuracy reached 57%, with improved precision and recall scores, making it the best-performing model.</a:t>
            </a:r>
          </a:p>
          <a:p>
            <a:pPr>
              <a:buFont typeface="Arial" panose="020B0604020202020204" pitchFamily="34" charset="0"/>
              <a:buChar char="•"/>
            </a:pPr>
            <a:r>
              <a:rPr lang="en-GB" dirty="0"/>
              <a:t>The ensemble approach helped mitigate overfitting and improved generalization, making it a robust choice for injury prediction.</a:t>
            </a:r>
          </a:p>
        </p:txBody>
      </p:sp>
      <p:sp>
        <p:nvSpPr>
          <p:cNvPr id="6" name="Rounded Rectangle 5" hidden="1">
            <a:extLst>
              <a:ext uri="{FF2B5EF4-FFF2-40B4-BE49-F238E27FC236}">
                <a16:creationId xmlns:a16="http://schemas.microsoft.com/office/drawing/2014/main" id="{3D1F1355-8B5E-54AA-A3AD-A9A39E6576DB}"/>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
        <p:nvSpPr>
          <p:cNvPr id="4" name="Text Placeholder 2">
            <a:extLst>
              <a:ext uri="{FF2B5EF4-FFF2-40B4-BE49-F238E27FC236}">
                <a16:creationId xmlns:a16="http://schemas.microsoft.com/office/drawing/2014/main" id="{014D731B-B058-4AC2-7310-263562EBFD91}"/>
              </a:ext>
            </a:extLst>
          </p:cNvPr>
          <p:cNvSpPr txBox="1">
            <a:spLocks/>
          </p:cNvSpPr>
          <p:nvPr/>
        </p:nvSpPr>
        <p:spPr>
          <a:xfrm>
            <a:off x="6400800" y="2895600"/>
            <a:ext cx="484632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342900" indent="-342900"/>
            <a:endParaRPr lang="en-US" dirty="0"/>
          </a:p>
        </p:txBody>
      </p:sp>
      <p:pic>
        <p:nvPicPr>
          <p:cNvPr id="8" name="Picture 7">
            <a:extLst>
              <a:ext uri="{FF2B5EF4-FFF2-40B4-BE49-F238E27FC236}">
                <a16:creationId xmlns:a16="http://schemas.microsoft.com/office/drawing/2014/main" id="{106CC52A-69F7-748C-1D41-7CD0D814A467}"/>
              </a:ext>
            </a:extLst>
          </p:cNvPr>
          <p:cNvPicPr>
            <a:picLocks noChangeAspect="1"/>
          </p:cNvPicPr>
          <p:nvPr/>
        </p:nvPicPr>
        <p:blipFill>
          <a:blip r:embed="rId2"/>
          <a:stretch>
            <a:fillRect/>
          </a:stretch>
        </p:blipFill>
        <p:spPr>
          <a:xfrm>
            <a:off x="6781800" y="2667000"/>
            <a:ext cx="4576765" cy="2362201"/>
          </a:xfrm>
          <a:prstGeom prst="rect">
            <a:avLst/>
          </a:prstGeom>
        </p:spPr>
      </p:pic>
    </p:spTree>
    <p:extLst>
      <p:ext uri="{BB962C8B-B14F-4D97-AF65-F5344CB8AC3E}">
        <p14:creationId xmlns:p14="http://schemas.microsoft.com/office/powerpoint/2010/main" val="2892602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5DB84-8B6D-A1E1-38EF-062093894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DF5D96-F162-0F37-92AD-9C248BD394F6}"/>
              </a:ext>
            </a:extLst>
          </p:cNvPr>
          <p:cNvSpPr>
            <a:spLocks noGrp="1"/>
          </p:cNvSpPr>
          <p:nvPr>
            <p:ph type="title"/>
          </p:nvPr>
        </p:nvSpPr>
        <p:spPr>
          <a:xfrm>
            <a:off x="1066800" y="304800"/>
            <a:ext cx="10058400" cy="1143000"/>
          </a:xfrm>
        </p:spPr>
        <p:txBody>
          <a:bodyPr anchor="b">
            <a:normAutofit/>
          </a:bodyPr>
          <a:lstStyle/>
          <a:p>
            <a:r>
              <a:rPr lang="en-US"/>
              <a:t>Results – Logistic Regression</a:t>
            </a:r>
            <a:endParaRPr lang="en-US" dirty="0"/>
          </a:p>
        </p:txBody>
      </p:sp>
      <p:sp>
        <p:nvSpPr>
          <p:cNvPr id="3" name="Text Placeholder 2">
            <a:extLst>
              <a:ext uri="{FF2B5EF4-FFF2-40B4-BE49-F238E27FC236}">
                <a16:creationId xmlns:a16="http://schemas.microsoft.com/office/drawing/2014/main" id="{D454F8D9-06F3-A636-C2BF-A0B35629DA26}"/>
              </a:ext>
            </a:extLst>
          </p:cNvPr>
          <p:cNvSpPr>
            <a:spLocks noGrp="1"/>
          </p:cNvSpPr>
          <p:nvPr>
            <p:ph sz="half" idx="1"/>
          </p:nvPr>
        </p:nvSpPr>
        <p:spPr>
          <a:xfrm>
            <a:off x="1066800" y="1676401"/>
            <a:ext cx="4846320" cy="4343400"/>
          </a:xfrm>
        </p:spPr>
        <p:txBody>
          <a:bodyPr>
            <a:normAutofit/>
          </a:bodyPr>
          <a:lstStyle/>
          <a:p>
            <a:pPr marL="342900" indent="-342900">
              <a:buFont typeface="Arial" panose="020B0604020202020204" pitchFamily="34" charset="0"/>
              <a:buChar char="•"/>
            </a:pPr>
            <a:r>
              <a:rPr lang="en-US" dirty="0"/>
              <a:t>The first model attempted was a logistic regression due to the non-linearity of the data.</a:t>
            </a:r>
          </a:p>
          <a:p>
            <a:pPr marL="342900" indent="-342900">
              <a:buFont typeface="Arial" panose="020B0604020202020204" pitchFamily="34" charset="0"/>
              <a:buChar char="•"/>
            </a:pPr>
            <a:r>
              <a:rPr lang="en-US" dirty="0"/>
              <a:t>This model was 48.55% accurate with a low precision as well.</a:t>
            </a:r>
          </a:p>
          <a:p>
            <a:pPr marL="342900" indent="-342900">
              <a:buFont typeface="Arial" panose="020B0604020202020204" pitchFamily="34" charset="0"/>
              <a:buChar char="•"/>
            </a:pPr>
            <a:r>
              <a:rPr lang="en-US" dirty="0"/>
              <a:t>The model was most effective at predicting ankle injuries, but struggled greatly with knee injuries. </a:t>
            </a: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698D99A0-5A07-AD02-92A9-DE689E58AF33}"/>
              </a:ext>
            </a:extLst>
          </p:cNvPr>
          <p:cNvPicPr>
            <a:picLocks noChangeAspect="1"/>
          </p:cNvPicPr>
          <p:nvPr/>
        </p:nvPicPr>
        <p:blipFill>
          <a:blip r:embed="rId2"/>
          <a:stretch>
            <a:fillRect/>
          </a:stretch>
        </p:blipFill>
        <p:spPr>
          <a:xfrm>
            <a:off x="5937738" y="2294466"/>
            <a:ext cx="5876974" cy="2269068"/>
          </a:xfrm>
          <a:prstGeom prst="rect">
            <a:avLst/>
          </a:prstGeom>
          <a:noFill/>
        </p:spPr>
      </p:pic>
      <p:sp>
        <p:nvSpPr>
          <p:cNvPr id="6" name="Rounded Rectangle 5" hidden="1">
            <a:extLst>
              <a:ext uri="{FF2B5EF4-FFF2-40B4-BE49-F238E27FC236}">
                <a16:creationId xmlns:a16="http://schemas.microsoft.com/office/drawing/2014/main" id="{C5648557-50DF-AB24-9949-2E3CBB02B022}"/>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
        <p:nvSpPr>
          <p:cNvPr id="4" name="Text Placeholder 2">
            <a:extLst>
              <a:ext uri="{FF2B5EF4-FFF2-40B4-BE49-F238E27FC236}">
                <a16:creationId xmlns:a16="http://schemas.microsoft.com/office/drawing/2014/main" id="{903C05D0-DD7B-E6A9-495A-5DF80D0F7433}"/>
              </a:ext>
            </a:extLst>
          </p:cNvPr>
          <p:cNvSpPr txBox="1">
            <a:spLocks/>
          </p:cNvSpPr>
          <p:nvPr/>
        </p:nvSpPr>
        <p:spPr>
          <a:xfrm>
            <a:off x="6400800" y="2895600"/>
            <a:ext cx="484632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342900" indent="-342900"/>
            <a:endParaRPr lang="en-US" dirty="0"/>
          </a:p>
        </p:txBody>
      </p:sp>
    </p:spTree>
    <p:extLst>
      <p:ext uri="{BB962C8B-B14F-4D97-AF65-F5344CB8AC3E}">
        <p14:creationId xmlns:p14="http://schemas.microsoft.com/office/powerpoint/2010/main" val="1850185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6FFB2-AFA2-4E75-708C-56B82E7BB1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B65A7E-A597-2380-21CB-EC1E73A5030C}"/>
              </a:ext>
            </a:extLst>
          </p:cNvPr>
          <p:cNvSpPr>
            <a:spLocks noGrp="1"/>
          </p:cNvSpPr>
          <p:nvPr>
            <p:ph type="title"/>
          </p:nvPr>
        </p:nvSpPr>
        <p:spPr>
          <a:xfrm>
            <a:off x="1066800" y="304800"/>
            <a:ext cx="10058400" cy="1143000"/>
          </a:xfrm>
        </p:spPr>
        <p:txBody>
          <a:bodyPr anchor="b">
            <a:normAutofit/>
          </a:bodyPr>
          <a:lstStyle/>
          <a:p>
            <a:r>
              <a:rPr lang="en-US" dirty="0"/>
              <a:t>Results – PCA with Linear Regression</a:t>
            </a:r>
          </a:p>
        </p:txBody>
      </p:sp>
      <p:sp>
        <p:nvSpPr>
          <p:cNvPr id="3" name="Text Placeholder 2">
            <a:extLst>
              <a:ext uri="{FF2B5EF4-FFF2-40B4-BE49-F238E27FC236}">
                <a16:creationId xmlns:a16="http://schemas.microsoft.com/office/drawing/2014/main" id="{4CA16C89-ED5B-7B7C-B6BB-E890BB0E7411}"/>
              </a:ext>
            </a:extLst>
          </p:cNvPr>
          <p:cNvSpPr>
            <a:spLocks noGrp="1"/>
          </p:cNvSpPr>
          <p:nvPr>
            <p:ph sz="half" idx="1"/>
          </p:nvPr>
        </p:nvSpPr>
        <p:spPr>
          <a:xfrm>
            <a:off x="1066800" y="1676401"/>
            <a:ext cx="4846320" cy="4343400"/>
          </a:xfrm>
        </p:spPr>
        <p:txBody>
          <a:bodyPr>
            <a:normAutofit/>
          </a:bodyPr>
          <a:lstStyle/>
          <a:p>
            <a:pPr marL="342900" indent="-342900">
              <a:buFont typeface="Arial" panose="020B0604020202020204" pitchFamily="34" charset="0"/>
              <a:buChar char="•"/>
            </a:pPr>
            <a:r>
              <a:rPr lang="en-US" dirty="0"/>
              <a:t>A PCA was then attempted to reduce the number of predictors and make a more accurate model</a:t>
            </a:r>
          </a:p>
          <a:p>
            <a:pPr marL="342900" indent="-342900">
              <a:buFont typeface="Arial" panose="020B0604020202020204" pitchFamily="34" charset="0"/>
              <a:buChar char="•"/>
            </a:pPr>
            <a:r>
              <a:rPr lang="en-US" dirty="0"/>
              <a:t>The first 6 components were used, while it seems that only the first 4 were needed, accuracy did increase with 5 and 6 added. </a:t>
            </a:r>
          </a:p>
          <a:p>
            <a:pPr marL="342900" indent="-342900">
              <a:buFont typeface="Arial" panose="020B0604020202020204" pitchFamily="34" charset="0"/>
              <a:buChar char="•"/>
            </a:pPr>
            <a:endParaRPr lang="en-US" dirty="0"/>
          </a:p>
        </p:txBody>
      </p:sp>
      <p:sp>
        <p:nvSpPr>
          <p:cNvPr id="6" name="Rounded Rectangle 5" hidden="1">
            <a:extLst>
              <a:ext uri="{FF2B5EF4-FFF2-40B4-BE49-F238E27FC236}">
                <a16:creationId xmlns:a16="http://schemas.microsoft.com/office/drawing/2014/main" id="{63252E8F-CCDE-6AF1-B694-4A111AA67B1A}"/>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
        <p:nvSpPr>
          <p:cNvPr id="4" name="Text Placeholder 2">
            <a:extLst>
              <a:ext uri="{FF2B5EF4-FFF2-40B4-BE49-F238E27FC236}">
                <a16:creationId xmlns:a16="http://schemas.microsoft.com/office/drawing/2014/main" id="{7651D7E8-A814-21B5-7FB4-1ACB417A68E3}"/>
              </a:ext>
            </a:extLst>
          </p:cNvPr>
          <p:cNvSpPr txBox="1">
            <a:spLocks/>
          </p:cNvSpPr>
          <p:nvPr/>
        </p:nvSpPr>
        <p:spPr>
          <a:xfrm>
            <a:off x="6400800" y="2895600"/>
            <a:ext cx="484632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342900" indent="-342900"/>
            <a:endParaRPr lang="en-US" dirty="0"/>
          </a:p>
        </p:txBody>
      </p:sp>
      <p:pic>
        <p:nvPicPr>
          <p:cNvPr id="8" name="Picture 7">
            <a:extLst>
              <a:ext uri="{FF2B5EF4-FFF2-40B4-BE49-F238E27FC236}">
                <a16:creationId xmlns:a16="http://schemas.microsoft.com/office/drawing/2014/main" id="{C2A4B71A-34DB-D46E-BD17-09F60014A95E}"/>
              </a:ext>
            </a:extLst>
          </p:cNvPr>
          <p:cNvPicPr>
            <a:picLocks noChangeAspect="1"/>
          </p:cNvPicPr>
          <p:nvPr/>
        </p:nvPicPr>
        <p:blipFill>
          <a:blip r:embed="rId2"/>
          <a:stretch>
            <a:fillRect/>
          </a:stretch>
        </p:blipFill>
        <p:spPr>
          <a:xfrm>
            <a:off x="8337233" y="1150181"/>
            <a:ext cx="3397567" cy="2697920"/>
          </a:xfrm>
          <a:prstGeom prst="rect">
            <a:avLst/>
          </a:prstGeom>
        </p:spPr>
      </p:pic>
      <p:pic>
        <p:nvPicPr>
          <p:cNvPr id="12" name="Picture 11">
            <a:extLst>
              <a:ext uri="{FF2B5EF4-FFF2-40B4-BE49-F238E27FC236}">
                <a16:creationId xmlns:a16="http://schemas.microsoft.com/office/drawing/2014/main" id="{846A8254-ED46-AEF1-68C6-1FB1FD99CE65}"/>
              </a:ext>
            </a:extLst>
          </p:cNvPr>
          <p:cNvPicPr>
            <a:picLocks noChangeAspect="1"/>
          </p:cNvPicPr>
          <p:nvPr/>
        </p:nvPicPr>
        <p:blipFill>
          <a:blip r:embed="rId3"/>
          <a:stretch>
            <a:fillRect/>
          </a:stretch>
        </p:blipFill>
        <p:spPr>
          <a:xfrm>
            <a:off x="6096000" y="4191000"/>
            <a:ext cx="5913118" cy="758092"/>
          </a:xfrm>
          <a:prstGeom prst="rect">
            <a:avLst/>
          </a:prstGeom>
        </p:spPr>
      </p:pic>
    </p:spTree>
    <p:extLst>
      <p:ext uri="{BB962C8B-B14F-4D97-AF65-F5344CB8AC3E}">
        <p14:creationId xmlns:p14="http://schemas.microsoft.com/office/powerpoint/2010/main" val="2424959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72DDE-5244-C87A-DAAE-0803DFBFD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F815B-5B35-915F-CDA6-3369E563CE6F}"/>
              </a:ext>
            </a:extLst>
          </p:cNvPr>
          <p:cNvSpPr>
            <a:spLocks noGrp="1"/>
          </p:cNvSpPr>
          <p:nvPr>
            <p:ph type="title"/>
          </p:nvPr>
        </p:nvSpPr>
        <p:spPr>
          <a:xfrm>
            <a:off x="1066800" y="304800"/>
            <a:ext cx="10058400" cy="1143000"/>
          </a:xfrm>
        </p:spPr>
        <p:txBody>
          <a:bodyPr anchor="b">
            <a:normAutofit/>
          </a:bodyPr>
          <a:lstStyle/>
          <a:p>
            <a:r>
              <a:rPr lang="en-US" dirty="0"/>
              <a:t>Results – PCA with Linear Regression Cont.</a:t>
            </a:r>
          </a:p>
        </p:txBody>
      </p:sp>
      <p:sp>
        <p:nvSpPr>
          <p:cNvPr id="3" name="Text Placeholder 2">
            <a:extLst>
              <a:ext uri="{FF2B5EF4-FFF2-40B4-BE49-F238E27FC236}">
                <a16:creationId xmlns:a16="http://schemas.microsoft.com/office/drawing/2014/main" id="{1305D119-5C02-B38C-3198-1B1B707D2D81}"/>
              </a:ext>
            </a:extLst>
          </p:cNvPr>
          <p:cNvSpPr>
            <a:spLocks noGrp="1"/>
          </p:cNvSpPr>
          <p:nvPr>
            <p:ph sz="half" idx="1"/>
          </p:nvPr>
        </p:nvSpPr>
        <p:spPr>
          <a:xfrm>
            <a:off x="1066800" y="1676401"/>
            <a:ext cx="4846320" cy="4343400"/>
          </a:xfrm>
        </p:spPr>
        <p:txBody>
          <a:bodyPr>
            <a:normAutofit fontScale="92500" lnSpcReduction="10000"/>
          </a:bodyPr>
          <a:lstStyle/>
          <a:p>
            <a:pPr marL="342900" indent="-342900">
              <a:buFont typeface="Arial" panose="020B0604020202020204" pitchFamily="34" charset="0"/>
              <a:buChar char="•"/>
            </a:pPr>
            <a:r>
              <a:rPr lang="en-US" dirty="0"/>
              <a:t>This model was not very accurate as was unable to predict knee injuries or sore ankles. </a:t>
            </a:r>
          </a:p>
          <a:p>
            <a:pPr marL="342900" indent="-342900">
              <a:buFont typeface="Arial" panose="020B0604020202020204" pitchFamily="34" charset="0"/>
              <a:buChar char="•"/>
            </a:pPr>
            <a:r>
              <a:rPr lang="en-US" dirty="0"/>
              <a:t>Thus, the model was only 36.9% accurate with a low precision as well.</a:t>
            </a:r>
          </a:p>
          <a:p>
            <a:pPr marL="342900" indent="-342900">
              <a:buFont typeface="Arial" panose="020B0604020202020204" pitchFamily="34" charset="0"/>
              <a:buChar char="•"/>
            </a:pPr>
            <a:r>
              <a:rPr lang="en-US" dirty="0"/>
              <a:t>The top table is the number of incorrect and the bottom is the number of correct predictions. As shown, the model was quick to label most injuries as lower back injury, but did find the most success in the sprained ankle predictions. </a:t>
            </a:r>
          </a:p>
          <a:p>
            <a:pPr marL="342900" indent="-342900">
              <a:buFont typeface="Arial" panose="020B0604020202020204" pitchFamily="34" charset="0"/>
              <a:buChar char="•"/>
            </a:pPr>
            <a:endParaRPr lang="en-US" dirty="0"/>
          </a:p>
        </p:txBody>
      </p:sp>
      <p:sp>
        <p:nvSpPr>
          <p:cNvPr id="6" name="Rounded Rectangle 5" hidden="1">
            <a:extLst>
              <a:ext uri="{FF2B5EF4-FFF2-40B4-BE49-F238E27FC236}">
                <a16:creationId xmlns:a16="http://schemas.microsoft.com/office/drawing/2014/main" id="{2417E020-A949-F7DC-0153-6C6F3DF6C1A1}"/>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
        <p:nvSpPr>
          <p:cNvPr id="4" name="Text Placeholder 2">
            <a:extLst>
              <a:ext uri="{FF2B5EF4-FFF2-40B4-BE49-F238E27FC236}">
                <a16:creationId xmlns:a16="http://schemas.microsoft.com/office/drawing/2014/main" id="{D4FDC758-A0D1-EEEB-C94E-7785896F2F8B}"/>
              </a:ext>
            </a:extLst>
          </p:cNvPr>
          <p:cNvSpPr txBox="1">
            <a:spLocks/>
          </p:cNvSpPr>
          <p:nvPr/>
        </p:nvSpPr>
        <p:spPr>
          <a:xfrm>
            <a:off x="6400800" y="2895600"/>
            <a:ext cx="484632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342900" indent="-342900"/>
            <a:endParaRPr lang="en-US" dirty="0"/>
          </a:p>
        </p:txBody>
      </p:sp>
      <p:pic>
        <p:nvPicPr>
          <p:cNvPr id="12" name="Picture 11">
            <a:extLst>
              <a:ext uri="{FF2B5EF4-FFF2-40B4-BE49-F238E27FC236}">
                <a16:creationId xmlns:a16="http://schemas.microsoft.com/office/drawing/2014/main" id="{3A811387-F32B-4F03-BC33-48C464BB09B2}"/>
              </a:ext>
            </a:extLst>
          </p:cNvPr>
          <p:cNvPicPr>
            <a:picLocks noChangeAspect="1"/>
          </p:cNvPicPr>
          <p:nvPr/>
        </p:nvPicPr>
        <p:blipFill>
          <a:blip r:embed="rId2"/>
          <a:stretch>
            <a:fillRect/>
          </a:stretch>
        </p:blipFill>
        <p:spPr>
          <a:xfrm>
            <a:off x="8229600" y="1828800"/>
            <a:ext cx="1981200" cy="3637993"/>
          </a:xfrm>
          <a:prstGeom prst="rect">
            <a:avLst/>
          </a:prstGeom>
        </p:spPr>
      </p:pic>
    </p:spTree>
    <p:extLst>
      <p:ext uri="{BB962C8B-B14F-4D97-AF65-F5344CB8AC3E}">
        <p14:creationId xmlns:p14="http://schemas.microsoft.com/office/powerpoint/2010/main" val="2809533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0003C-F9F6-765B-185F-B0A396301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85BF5-4628-3FBD-C8EF-5B9DC66158AB}"/>
              </a:ext>
            </a:extLst>
          </p:cNvPr>
          <p:cNvSpPr>
            <a:spLocks noGrp="1"/>
          </p:cNvSpPr>
          <p:nvPr>
            <p:ph type="title"/>
          </p:nvPr>
        </p:nvSpPr>
        <p:spPr>
          <a:xfrm>
            <a:off x="1066800" y="304800"/>
            <a:ext cx="10058400" cy="1143000"/>
          </a:xfrm>
        </p:spPr>
        <p:txBody>
          <a:bodyPr anchor="b">
            <a:normAutofit/>
          </a:bodyPr>
          <a:lstStyle/>
          <a:p>
            <a:r>
              <a:rPr lang="en-US" dirty="0"/>
              <a:t>Results – </a:t>
            </a:r>
            <a:r>
              <a:rPr lang="en-US" dirty="0" err="1"/>
              <a:t>XGBoost</a:t>
            </a:r>
            <a:endParaRPr lang="en-US" dirty="0"/>
          </a:p>
        </p:txBody>
      </p:sp>
      <p:sp>
        <p:nvSpPr>
          <p:cNvPr id="3" name="Text Placeholder 2">
            <a:extLst>
              <a:ext uri="{FF2B5EF4-FFF2-40B4-BE49-F238E27FC236}">
                <a16:creationId xmlns:a16="http://schemas.microsoft.com/office/drawing/2014/main" id="{177CDDA8-480F-E49D-F3E9-D20642133A35}"/>
              </a:ext>
            </a:extLst>
          </p:cNvPr>
          <p:cNvSpPr>
            <a:spLocks noGrp="1"/>
          </p:cNvSpPr>
          <p:nvPr>
            <p:ph sz="half" idx="1"/>
          </p:nvPr>
        </p:nvSpPr>
        <p:spPr>
          <a:xfrm>
            <a:off x="1066800" y="1676401"/>
            <a:ext cx="4846320" cy="4343400"/>
          </a:xfrm>
        </p:spPr>
        <p:txBody>
          <a:bodyPr>
            <a:normAutofit/>
          </a:bodyPr>
          <a:lstStyle/>
          <a:p>
            <a:pPr marL="342900" indent="-342900">
              <a:buFont typeface="Arial" panose="020B0604020202020204" pitchFamily="34" charset="0"/>
              <a:buChar char="•"/>
            </a:pPr>
            <a:r>
              <a:rPr lang="en-US" sz="2000" dirty="0"/>
              <a:t>This model was more accurate and precise and was able to predict all types of injuries better than previous models.</a:t>
            </a:r>
          </a:p>
          <a:p>
            <a:pPr marL="342900" indent="-342900">
              <a:buFont typeface="Arial" panose="020B0604020202020204" pitchFamily="34" charset="0"/>
              <a:buChar char="•"/>
            </a:pPr>
            <a:r>
              <a:rPr lang="en-US" sz="2000" dirty="0"/>
              <a:t>Sore knees were the most commonly mistaken injury, but the number of errors was still low.</a:t>
            </a:r>
          </a:p>
          <a:p>
            <a:pPr marL="342900" indent="-342900">
              <a:buFont typeface="Arial" panose="020B0604020202020204" pitchFamily="34" charset="0"/>
              <a:buChar char="•"/>
            </a:pPr>
            <a:r>
              <a:rPr lang="en-US" sz="2000" dirty="0"/>
              <a:t>Because of the large amounts of sprained ankles relative to other injury types, it is the most commonly mistaken injury in this model. </a:t>
            </a:r>
          </a:p>
          <a:p>
            <a:pPr marL="342900" indent="-342900">
              <a:buFont typeface="Arial" panose="020B0604020202020204" pitchFamily="34" charset="0"/>
              <a:buChar char="•"/>
            </a:pPr>
            <a:endParaRPr lang="en-US" sz="2000" dirty="0"/>
          </a:p>
        </p:txBody>
      </p:sp>
      <p:sp>
        <p:nvSpPr>
          <p:cNvPr id="6" name="Rounded Rectangle 5" hidden="1">
            <a:extLst>
              <a:ext uri="{FF2B5EF4-FFF2-40B4-BE49-F238E27FC236}">
                <a16:creationId xmlns:a16="http://schemas.microsoft.com/office/drawing/2014/main" id="{765E2575-6AFA-DB7F-2336-D2AD80A75B80}"/>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
        <p:nvSpPr>
          <p:cNvPr id="4" name="Text Placeholder 2">
            <a:extLst>
              <a:ext uri="{FF2B5EF4-FFF2-40B4-BE49-F238E27FC236}">
                <a16:creationId xmlns:a16="http://schemas.microsoft.com/office/drawing/2014/main" id="{4787F97E-54A6-E92A-275F-CBF9A173EFD0}"/>
              </a:ext>
            </a:extLst>
          </p:cNvPr>
          <p:cNvSpPr txBox="1">
            <a:spLocks/>
          </p:cNvSpPr>
          <p:nvPr/>
        </p:nvSpPr>
        <p:spPr>
          <a:xfrm>
            <a:off x="6400800" y="2895600"/>
            <a:ext cx="484632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342900" indent="-342900"/>
            <a:endParaRPr lang="en-US" dirty="0"/>
          </a:p>
        </p:txBody>
      </p:sp>
      <p:pic>
        <p:nvPicPr>
          <p:cNvPr id="8" name="Picture 7">
            <a:extLst>
              <a:ext uri="{FF2B5EF4-FFF2-40B4-BE49-F238E27FC236}">
                <a16:creationId xmlns:a16="http://schemas.microsoft.com/office/drawing/2014/main" id="{77915DAC-7092-0A26-85E7-0513DEE01EE9}"/>
              </a:ext>
            </a:extLst>
          </p:cNvPr>
          <p:cNvPicPr>
            <a:picLocks noChangeAspect="1"/>
          </p:cNvPicPr>
          <p:nvPr/>
        </p:nvPicPr>
        <p:blipFill>
          <a:blip r:embed="rId2"/>
          <a:stretch>
            <a:fillRect/>
          </a:stretch>
        </p:blipFill>
        <p:spPr>
          <a:xfrm>
            <a:off x="5791201" y="2050838"/>
            <a:ext cx="6257421" cy="2449359"/>
          </a:xfrm>
          <a:prstGeom prst="rect">
            <a:avLst/>
          </a:prstGeom>
        </p:spPr>
      </p:pic>
    </p:spTree>
    <p:extLst>
      <p:ext uri="{BB962C8B-B14F-4D97-AF65-F5344CB8AC3E}">
        <p14:creationId xmlns:p14="http://schemas.microsoft.com/office/powerpoint/2010/main" val="3734725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6F415-AD6C-E8BD-40AD-9B42A27DF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F8C99-2856-9E01-7F84-CF420C3D2B53}"/>
              </a:ext>
            </a:extLst>
          </p:cNvPr>
          <p:cNvSpPr>
            <a:spLocks noGrp="1"/>
          </p:cNvSpPr>
          <p:nvPr>
            <p:ph type="title"/>
          </p:nvPr>
        </p:nvSpPr>
        <p:spPr>
          <a:xfrm>
            <a:off x="1066800" y="304800"/>
            <a:ext cx="10058400" cy="1143000"/>
          </a:xfrm>
        </p:spPr>
        <p:txBody>
          <a:bodyPr anchor="b">
            <a:normAutofit/>
          </a:bodyPr>
          <a:lstStyle/>
          <a:p>
            <a:r>
              <a:rPr lang="en-US" dirty="0"/>
              <a:t>Results – </a:t>
            </a:r>
            <a:r>
              <a:rPr lang="en-US" dirty="0" err="1"/>
              <a:t>XGBoost</a:t>
            </a:r>
            <a:r>
              <a:rPr lang="en-US" dirty="0"/>
              <a:t> with Cross-Validation</a:t>
            </a:r>
          </a:p>
        </p:txBody>
      </p:sp>
      <p:sp>
        <p:nvSpPr>
          <p:cNvPr id="3" name="Text Placeholder 2">
            <a:extLst>
              <a:ext uri="{FF2B5EF4-FFF2-40B4-BE49-F238E27FC236}">
                <a16:creationId xmlns:a16="http://schemas.microsoft.com/office/drawing/2014/main" id="{EDD39619-5500-0DB6-6753-A7C3A0498E19}"/>
              </a:ext>
            </a:extLst>
          </p:cNvPr>
          <p:cNvSpPr>
            <a:spLocks noGrp="1"/>
          </p:cNvSpPr>
          <p:nvPr>
            <p:ph sz="half" idx="1"/>
          </p:nvPr>
        </p:nvSpPr>
        <p:spPr>
          <a:xfrm>
            <a:off x="1066800" y="1676401"/>
            <a:ext cx="4846320" cy="4343400"/>
          </a:xfrm>
        </p:spPr>
        <p:txBody>
          <a:bodyPr>
            <a:normAutofit/>
          </a:bodyPr>
          <a:lstStyle/>
          <a:p>
            <a:pPr marL="342900" indent="-342900">
              <a:buFont typeface="Arial" panose="020B0604020202020204" pitchFamily="34" charset="0"/>
              <a:buChar char="•"/>
            </a:pPr>
            <a:r>
              <a:rPr lang="en-US" sz="2000" dirty="0"/>
              <a:t>This model was the most accurate and precise model found.</a:t>
            </a:r>
          </a:p>
          <a:p>
            <a:pPr marL="342900" indent="-342900">
              <a:buFont typeface="Arial" panose="020B0604020202020204" pitchFamily="34" charset="0"/>
              <a:buChar char="•"/>
            </a:pPr>
            <a:r>
              <a:rPr lang="en-US" sz="2000" dirty="0"/>
              <a:t>Sore knees were the most commonly mistaken injury, but the number of errors was still low.</a:t>
            </a:r>
          </a:p>
          <a:p>
            <a:pPr marL="342900" indent="-342900">
              <a:buFont typeface="Arial" panose="020B0604020202020204" pitchFamily="34" charset="0"/>
              <a:buChar char="•"/>
            </a:pPr>
            <a:r>
              <a:rPr lang="en-US" sz="2000" dirty="0"/>
              <a:t>By adding in cross-validation, the model splits the train data into its own train and test set, allowing for each round to become more accurate. This allows for the accuracy and precision to rise as less incorrect predictions are made by the model. </a:t>
            </a:r>
          </a:p>
          <a:p>
            <a:pPr marL="342900" indent="-342900">
              <a:buFont typeface="Arial" panose="020B0604020202020204" pitchFamily="34" charset="0"/>
              <a:buChar char="•"/>
            </a:pPr>
            <a:endParaRPr lang="en-US" sz="2000" dirty="0"/>
          </a:p>
        </p:txBody>
      </p:sp>
      <p:sp>
        <p:nvSpPr>
          <p:cNvPr id="6" name="Rounded Rectangle 5" hidden="1">
            <a:extLst>
              <a:ext uri="{FF2B5EF4-FFF2-40B4-BE49-F238E27FC236}">
                <a16:creationId xmlns:a16="http://schemas.microsoft.com/office/drawing/2014/main" id="{D0E14EBC-E81A-26B2-EB2B-4015FD945648}"/>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
        <p:nvSpPr>
          <p:cNvPr id="4" name="Text Placeholder 2">
            <a:extLst>
              <a:ext uri="{FF2B5EF4-FFF2-40B4-BE49-F238E27FC236}">
                <a16:creationId xmlns:a16="http://schemas.microsoft.com/office/drawing/2014/main" id="{A431EA46-E01E-A5CE-5655-A8800A8A8EC7}"/>
              </a:ext>
            </a:extLst>
          </p:cNvPr>
          <p:cNvSpPr txBox="1">
            <a:spLocks/>
          </p:cNvSpPr>
          <p:nvPr/>
        </p:nvSpPr>
        <p:spPr>
          <a:xfrm>
            <a:off x="6400800" y="2895600"/>
            <a:ext cx="484632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342900" indent="-342900"/>
            <a:endParaRPr lang="en-US" dirty="0"/>
          </a:p>
        </p:txBody>
      </p:sp>
      <p:pic>
        <p:nvPicPr>
          <p:cNvPr id="5" name="Picture 4">
            <a:extLst>
              <a:ext uri="{FF2B5EF4-FFF2-40B4-BE49-F238E27FC236}">
                <a16:creationId xmlns:a16="http://schemas.microsoft.com/office/drawing/2014/main" id="{3AA9607C-363C-2818-955A-7EE8CD2687A2}"/>
              </a:ext>
            </a:extLst>
          </p:cNvPr>
          <p:cNvPicPr>
            <a:picLocks noChangeAspect="1"/>
          </p:cNvPicPr>
          <p:nvPr/>
        </p:nvPicPr>
        <p:blipFill>
          <a:blip r:embed="rId2"/>
          <a:stretch>
            <a:fillRect/>
          </a:stretch>
        </p:blipFill>
        <p:spPr>
          <a:xfrm>
            <a:off x="6259832" y="2034988"/>
            <a:ext cx="5719024" cy="2788023"/>
          </a:xfrm>
          <a:prstGeom prst="rect">
            <a:avLst/>
          </a:prstGeom>
          <a:noFill/>
        </p:spPr>
      </p:pic>
    </p:spTree>
    <p:extLst>
      <p:ext uri="{BB962C8B-B14F-4D97-AF65-F5344CB8AC3E}">
        <p14:creationId xmlns:p14="http://schemas.microsoft.com/office/powerpoint/2010/main" val="6085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0BAF-6834-E94A-C3F5-2431FED1B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301952-D1F3-13B2-E40E-1557E33BF720}"/>
              </a:ext>
            </a:extLst>
          </p:cNvPr>
          <p:cNvSpPr>
            <a:spLocks noGrp="1"/>
          </p:cNvSpPr>
          <p:nvPr>
            <p:ph type="title"/>
          </p:nvPr>
        </p:nvSpPr>
        <p:spPr>
          <a:xfrm>
            <a:off x="685800" y="304800"/>
            <a:ext cx="10058400" cy="1143000"/>
          </a:xfrm>
        </p:spPr>
        <p:txBody>
          <a:bodyPr anchor="b">
            <a:normAutofit/>
          </a:bodyPr>
          <a:lstStyle/>
          <a:p>
            <a:r>
              <a:rPr lang="en-US" sz="4400" dirty="0"/>
              <a:t>Visualizations (Edit this </a:t>
            </a:r>
            <a:r>
              <a:rPr lang="en-US" sz="4400" dirty="0" err="1"/>
              <a:t>Thejus</a:t>
            </a:r>
            <a:r>
              <a:rPr lang="en-US" sz="4400" dirty="0"/>
              <a:t> and Matt)</a:t>
            </a:r>
            <a:r>
              <a:rPr lang="en-US" dirty="0"/>
              <a:t> </a:t>
            </a:r>
          </a:p>
        </p:txBody>
      </p:sp>
      <p:sp>
        <p:nvSpPr>
          <p:cNvPr id="3" name="Text Placeholder 2">
            <a:extLst>
              <a:ext uri="{FF2B5EF4-FFF2-40B4-BE49-F238E27FC236}">
                <a16:creationId xmlns:a16="http://schemas.microsoft.com/office/drawing/2014/main" id="{1D5C4C95-DD25-F9B9-1670-82FD1A0CCBFA}"/>
              </a:ext>
            </a:extLst>
          </p:cNvPr>
          <p:cNvSpPr>
            <a:spLocks noGrp="1"/>
          </p:cNvSpPr>
          <p:nvPr>
            <p:ph sz="half" idx="1"/>
          </p:nvPr>
        </p:nvSpPr>
        <p:spPr>
          <a:xfrm>
            <a:off x="304800" y="3124200"/>
            <a:ext cx="9677400" cy="4343400"/>
          </a:xfrm>
        </p:spPr>
        <p:txBody>
          <a:bodyPr>
            <a:normAutofit/>
          </a:bodyPr>
          <a:lstStyle/>
          <a:p>
            <a:pPr marL="342900" indent="-342900">
              <a:buFont typeface="Arial" panose="020B0604020202020204" pitchFamily="34" charset="0"/>
              <a:buChar char="•"/>
            </a:pPr>
            <a:r>
              <a:rPr lang="en-US" dirty="0"/>
              <a:t>Create some visualizations that answer our 4 research questions:</a:t>
            </a:r>
          </a:p>
          <a:p>
            <a:pPr marL="1165860" lvl="3" indent="-342900"/>
            <a:r>
              <a:rPr lang="en-US" sz="2000" dirty="0"/>
              <a:t>What are the key factors that contribute to NBA player injuries?</a:t>
            </a:r>
          </a:p>
          <a:p>
            <a:pPr marL="1165860" lvl="3" indent="-342900"/>
            <a:endParaRPr lang="en-US" sz="2000" dirty="0"/>
          </a:p>
          <a:p>
            <a:pPr marL="1165860" lvl="3" indent="-342900"/>
            <a:r>
              <a:rPr lang="en-US" sz="2000" dirty="0"/>
              <a:t>Can ML models accurately predict injury risk using player statistics?</a:t>
            </a:r>
          </a:p>
          <a:p>
            <a:pPr marL="1165860" lvl="3" indent="-342900"/>
            <a:endParaRPr lang="en-US" sz="2000" dirty="0"/>
          </a:p>
          <a:p>
            <a:pPr marL="1165860" lvl="3" indent="-342900"/>
            <a:r>
              <a:rPr lang="en-US" sz="2000" dirty="0"/>
              <a:t>How does a player’s workload influence their injury risk?</a:t>
            </a:r>
          </a:p>
          <a:p>
            <a:pPr marL="1165860" lvl="3" indent="-342900"/>
            <a:endParaRPr lang="en-US" sz="2000" dirty="0"/>
          </a:p>
          <a:p>
            <a:pPr marL="1165860" lvl="3" indent="-342900"/>
            <a:r>
              <a:rPr lang="en-US" sz="2000" dirty="0"/>
              <a:t>Do injury risks vary based on a player’s position or age group?</a:t>
            </a:r>
          </a:p>
          <a:p>
            <a:pPr marL="1440180" lvl="4" indent="-342900"/>
            <a:endParaRPr lang="en-US" dirty="0"/>
          </a:p>
          <a:p>
            <a:pPr lvl="1">
              <a:buFont typeface="Wingdings" panose="05000000000000000000" pitchFamily="2" charset="2"/>
              <a:buChar char="Ø"/>
            </a:pPr>
            <a:endParaRPr lang="en-US" dirty="0"/>
          </a:p>
        </p:txBody>
      </p:sp>
      <p:sp>
        <p:nvSpPr>
          <p:cNvPr id="6" name="Rounded Rectangle 5" hidden="1">
            <a:extLst>
              <a:ext uri="{FF2B5EF4-FFF2-40B4-BE49-F238E27FC236}">
                <a16:creationId xmlns:a16="http://schemas.microsoft.com/office/drawing/2014/main" id="{D2B1F4A3-139B-2CC3-4FF3-804D9FD7A028}"/>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120432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10058400" cy="1143000"/>
          </a:xfrm>
        </p:spPr>
        <p:txBody>
          <a:bodyPr anchor="b">
            <a:normAutofit/>
          </a:bodyPr>
          <a:lstStyle/>
          <a:p>
            <a:r>
              <a:rPr lang="en-US" dirty="0"/>
              <a:t>How is your solution valuable?  (Value Proposition) </a:t>
            </a:r>
          </a:p>
        </p:txBody>
      </p:sp>
      <p:sp>
        <p:nvSpPr>
          <p:cNvPr id="3" name="Content Placeholder 2"/>
          <p:cNvSpPr>
            <a:spLocks noGrp="1"/>
          </p:cNvSpPr>
          <p:nvPr>
            <p:ph sz="half" idx="1"/>
          </p:nvPr>
        </p:nvSpPr>
        <p:spPr>
          <a:xfrm>
            <a:off x="1219200" y="1981200"/>
            <a:ext cx="4846320" cy="4343400"/>
          </a:xfrm>
        </p:spPr>
        <p:txBody>
          <a:bodyPr>
            <a:normAutofit/>
          </a:bodyPr>
          <a:lstStyle/>
          <a:p>
            <a:pPr marL="0" indent="0">
              <a:buNone/>
            </a:pPr>
            <a:r>
              <a:rPr lang="en-US" sz="1900" dirty="0"/>
              <a:t>Accurately predicting injuries in NBA players can…</a:t>
            </a:r>
          </a:p>
          <a:p>
            <a:r>
              <a:rPr lang="en-US" sz="1900" dirty="0"/>
              <a:t>Help teams and medical staff take proactive measures to reduce injury risks.</a:t>
            </a:r>
          </a:p>
          <a:p>
            <a:r>
              <a:rPr lang="en-US" sz="1900" dirty="0"/>
              <a:t>Optimize player workload and reduce injuries.</a:t>
            </a:r>
          </a:p>
          <a:p>
            <a:r>
              <a:rPr lang="en-US" sz="1900" dirty="0"/>
              <a:t>Extend player careers and enhance team performance.</a:t>
            </a:r>
          </a:p>
          <a:p>
            <a:r>
              <a:rPr lang="en-US" sz="1900" dirty="0"/>
              <a:t>Reduce financial losses due to injuries.</a:t>
            </a:r>
          </a:p>
          <a:p>
            <a:r>
              <a:rPr lang="en-US" sz="1900" dirty="0"/>
              <a:t>Provide teams with a competitive edge in player health management.</a:t>
            </a:r>
          </a:p>
        </p:txBody>
      </p:sp>
      <p:pic>
        <p:nvPicPr>
          <p:cNvPr id="2050" name="Picture 2" descr="NBA to curb 'load management' for star players with strict new policy | CNN">
            <a:extLst>
              <a:ext uri="{FF2B5EF4-FFF2-40B4-BE49-F238E27FC236}">
                <a16:creationId xmlns:a16="http://schemas.microsoft.com/office/drawing/2014/main" id="{16AA883A-75CD-B2AD-F7EC-FAAB4C463C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4768" r="752" b="-3"/>
          <a:stretch/>
        </p:blipFill>
        <p:spPr bwMode="auto">
          <a:xfrm>
            <a:off x="7010400" y="1981200"/>
            <a:ext cx="4846320" cy="43434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05083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8A961-F78B-34C2-BE68-53C3DFB9A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FD8718-D843-72D7-BF03-2EDDFC8716E5}"/>
              </a:ext>
            </a:extLst>
          </p:cNvPr>
          <p:cNvSpPr>
            <a:spLocks noGrp="1"/>
          </p:cNvSpPr>
          <p:nvPr>
            <p:ph type="title"/>
          </p:nvPr>
        </p:nvSpPr>
        <p:spPr>
          <a:xfrm>
            <a:off x="304800" y="-152400"/>
            <a:ext cx="10058400" cy="1143000"/>
          </a:xfrm>
        </p:spPr>
        <p:txBody>
          <a:bodyPr anchor="b">
            <a:normAutofit/>
          </a:bodyPr>
          <a:lstStyle/>
          <a:p>
            <a:r>
              <a:rPr lang="en-US" sz="4400" dirty="0"/>
              <a:t>Visualizations: Workload and Injury Risk </a:t>
            </a:r>
            <a:endParaRPr lang="en-US" dirty="0"/>
          </a:p>
        </p:txBody>
      </p:sp>
      <p:sp>
        <p:nvSpPr>
          <p:cNvPr id="6" name="Rounded Rectangle 5" hidden="1">
            <a:extLst>
              <a:ext uri="{FF2B5EF4-FFF2-40B4-BE49-F238E27FC236}">
                <a16:creationId xmlns:a16="http://schemas.microsoft.com/office/drawing/2014/main" id="{FB971C9C-D8F3-106D-45CA-E75CA3452CF8}"/>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pic>
        <p:nvPicPr>
          <p:cNvPr id="4" name="Picture 3">
            <a:extLst>
              <a:ext uri="{FF2B5EF4-FFF2-40B4-BE49-F238E27FC236}">
                <a16:creationId xmlns:a16="http://schemas.microsoft.com/office/drawing/2014/main" id="{FDC9E6F5-FB13-DFFA-2320-1B8CC30B142A}"/>
              </a:ext>
            </a:extLst>
          </p:cNvPr>
          <p:cNvPicPr>
            <a:picLocks noChangeAspect="1"/>
          </p:cNvPicPr>
          <p:nvPr/>
        </p:nvPicPr>
        <p:blipFill>
          <a:blip r:embed="rId2"/>
          <a:stretch>
            <a:fillRect/>
          </a:stretch>
        </p:blipFill>
        <p:spPr>
          <a:xfrm>
            <a:off x="7162799" y="1143589"/>
            <a:ext cx="4139527" cy="2555918"/>
          </a:xfrm>
          <a:prstGeom prst="rect">
            <a:avLst/>
          </a:prstGeom>
        </p:spPr>
      </p:pic>
      <p:pic>
        <p:nvPicPr>
          <p:cNvPr id="7" name="Picture 6">
            <a:extLst>
              <a:ext uri="{FF2B5EF4-FFF2-40B4-BE49-F238E27FC236}">
                <a16:creationId xmlns:a16="http://schemas.microsoft.com/office/drawing/2014/main" id="{888A0078-01BC-368D-7507-3E3E0866C94B}"/>
              </a:ext>
            </a:extLst>
          </p:cNvPr>
          <p:cNvPicPr>
            <a:picLocks noChangeAspect="1"/>
          </p:cNvPicPr>
          <p:nvPr/>
        </p:nvPicPr>
        <p:blipFill>
          <a:blip r:embed="rId3"/>
          <a:stretch>
            <a:fillRect/>
          </a:stretch>
        </p:blipFill>
        <p:spPr>
          <a:xfrm>
            <a:off x="7162800" y="3859252"/>
            <a:ext cx="4139526" cy="2579916"/>
          </a:xfrm>
          <a:prstGeom prst="rect">
            <a:avLst/>
          </a:prstGeom>
        </p:spPr>
      </p:pic>
      <p:sp>
        <p:nvSpPr>
          <p:cNvPr id="10" name="TextBox 9">
            <a:extLst>
              <a:ext uri="{FF2B5EF4-FFF2-40B4-BE49-F238E27FC236}">
                <a16:creationId xmlns:a16="http://schemas.microsoft.com/office/drawing/2014/main" id="{A9A5A291-0357-2652-8D90-288245842C39}"/>
              </a:ext>
            </a:extLst>
          </p:cNvPr>
          <p:cNvSpPr txBox="1"/>
          <p:nvPr/>
        </p:nvSpPr>
        <p:spPr>
          <a:xfrm>
            <a:off x="152400" y="1295400"/>
            <a:ext cx="6477000" cy="6119263"/>
          </a:xfrm>
          <a:prstGeom prst="rect">
            <a:avLst/>
          </a:prstGeom>
          <a:noFill/>
        </p:spPr>
        <p:txBody>
          <a:bodyPr wrap="square">
            <a:spAutoFit/>
          </a:bodyPr>
          <a:lstStyle/>
          <a:p>
            <a:pPr marL="285750" indent="-285750">
              <a:buFont typeface="Arial" panose="020B0604020202020204" pitchFamily="34" charset="0"/>
              <a:buChar char="•"/>
            </a:pPr>
            <a:r>
              <a:rPr lang="en-GB" dirty="0"/>
              <a:t>The scatter plot shows the relationship between minutes played per game and the number of days missed due to injury. While most players with higher minutes played per game miss only a few days, some outliers experience significantly longer recovery periods. This suggests that workload alone is not the primary factor influencing injury severity, and other factors such as injury type and player conditioning also play a role.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box plot categorizes players based on the number of games played in a season and the corresponding days missed due to injury. Players who participated in fewer games (10-50) tend to have higher variance in days missed, with extreme outliers indicating long recovery periods. This implies that players with fewer games played may have suffered more severe injuries, leading to prolonged recovery, whereas those who played a full season (71-82 games) tended to miss fewer days.</a:t>
            </a:r>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421107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7F2F6-3D2A-E2FA-4ACC-26608C88D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423EB-E5F1-5F23-9401-02BFD1C8801D}"/>
              </a:ext>
            </a:extLst>
          </p:cNvPr>
          <p:cNvSpPr>
            <a:spLocks noGrp="1"/>
          </p:cNvSpPr>
          <p:nvPr>
            <p:ph type="title"/>
          </p:nvPr>
        </p:nvSpPr>
        <p:spPr>
          <a:xfrm>
            <a:off x="304800" y="-152400"/>
            <a:ext cx="11658600" cy="1143000"/>
          </a:xfrm>
        </p:spPr>
        <p:txBody>
          <a:bodyPr anchor="b">
            <a:normAutofit fontScale="90000"/>
          </a:bodyPr>
          <a:lstStyle/>
          <a:p>
            <a:r>
              <a:rPr lang="en-US" sz="4400" dirty="0"/>
              <a:t>Visualizations: </a:t>
            </a:r>
            <a:r>
              <a:rPr lang="en-GB" sz="4400" dirty="0"/>
              <a:t>Injury Risk by Age Group and Workload</a:t>
            </a:r>
            <a:endParaRPr lang="en-US" dirty="0"/>
          </a:p>
        </p:txBody>
      </p:sp>
      <p:sp>
        <p:nvSpPr>
          <p:cNvPr id="6" name="Rounded Rectangle 5" hidden="1">
            <a:extLst>
              <a:ext uri="{FF2B5EF4-FFF2-40B4-BE49-F238E27FC236}">
                <a16:creationId xmlns:a16="http://schemas.microsoft.com/office/drawing/2014/main" id="{A4F39575-5554-7D16-6C7C-0444A1ECF99D}"/>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
        <p:nvSpPr>
          <p:cNvPr id="10" name="TextBox 9">
            <a:extLst>
              <a:ext uri="{FF2B5EF4-FFF2-40B4-BE49-F238E27FC236}">
                <a16:creationId xmlns:a16="http://schemas.microsoft.com/office/drawing/2014/main" id="{2AD3B6B6-3E11-FE7D-7B4F-5EC9828A2035}"/>
              </a:ext>
            </a:extLst>
          </p:cNvPr>
          <p:cNvSpPr txBox="1"/>
          <p:nvPr/>
        </p:nvSpPr>
        <p:spPr>
          <a:xfrm>
            <a:off x="152400" y="1447800"/>
            <a:ext cx="6477000" cy="4801314"/>
          </a:xfrm>
          <a:prstGeom prst="rect">
            <a:avLst/>
          </a:prstGeom>
          <a:noFill/>
        </p:spPr>
        <p:txBody>
          <a:bodyPr wrap="square">
            <a:spAutoFit/>
          </a:bodyPr>
          <a:lstStyle/>
          <a:p>
            <a:pPr marL="285750" indent="-285750">
              <a:buFont typeface="Arial" panose="020B0604020202020204" pitchFamily="34" charset="0"/>
              <a:buChar char="•"/>
            </a:pPr>
            <a:r>
              <a:rPr lang="en-GB" dirty="0"/>
              <a:t>The first box plot </a:t>
            </a:r>
            <a:r>
              <a:rPr lang="en-GB" dirty="0" err="1"/>
              <a:t>analyzes</a:t>
            </a:r>
            <a:r>
              <a:rPr lang="en-GB" dirty="0"/>
              <a:t> injury risk across different age groups. While median recovery times remain consistent, younger players (18-30) exhibit more extreme outliers, suggesting that some severe injuries disproportionately affect younger athletes. This could be due to high-intensity play styles and increased workload at a younger age.</a:t>
            </a:r>
          </a:p>
          <a:p>
            <a:pPr>
              <a:buFont typeface="Arial" panose="020B0604020202020204" pitchFamily="34" charset="0"/>
              <a:buChar char="•"/>
            </a:pPr>
            <a:endParaRPr lang="en-GB" dirty="0"/>
          </a:p>
          <a:p>
            <a:pPr marL="285750" indent="-285750">
              <a:buFont typeface="Arial" panose="020B0604020202020204" pitchFamily="34" charset="0"/>
              <a:buChar char="•"/>
            </a:pPr>
            <a:r>
              <a:rPr lang="en-GB" dirty="0"/>
              <a:t>The scatter plot explores the impact of minutes played on injury recovery time. While most players miss only a few days regardless of playing time, some outliers with moderate playing time (10-25 minutes) experience significantly extended recovery periods. This suggests that injury severity and individual conditioning may play a larger role than total minutes played.</a:t>
            </a:r>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62BAB887-D850-1132-3DBF-970E3612A93F}"/>
              </a:ext>
            </a:extLst>
          </p:cNvPr>
          <p:cNvPicPr>
            <a:picLocks noChangeAspect="1"/>
          </p:cNvPicPr>
          <p:nvPr/>
        </p:nvPicPr>
        <p:blipFill>
          <a:blip r:embed="rId2"/>
          <a:stretch>
            <a:fillRect/>
          </a:stretch>
        </p:blipFill>
        <p:spPr>
          <a:xfrm>
            <a:off x="7147934" y="1100990"/>
            <a:ext cx="4139526" cy="2572696"/>
          </a:xfrm>
          <a:prstGeom prst="rect">
            <a:avLst/>
          </a:prstGeom>
        </p:spPr>
      </p:pic>
      <p:pic>
        <p:nvPicPr>
          <p:cNvPr id="9" name="Picture 8">
            <a:extLst>
              <a:ext uri="{FF2B5EF4-FFF2-40B4-BE49-F238E27FC236}">
                <a16:creationId xmlns:a16="http://schemas.microsoft.com/office/drawing/2014/main" id="{4443E5A6-7B51-8A85-8F2B-9DD2BF0BCA9D}"/>
              </a:ext>
            </a:extLst>
          </p:cNvPr>
          <p:cNvPicPr>
            <a:picLocks noChangeAspect="1"/>
          </p:cNvPicPr>
          <p:nvPr/>
        </p:nvPicPr>
        <p:blipFill>
          <a:blip r:embed="rId3"/>
          <a:stretch>
            <a:fillRect/>
          </a:stretch>
        </p:blipFill>
        <p:spPr>
          <a:xfrm>
            <a:off x="7147934" y="3759896"/>
            <a:ext cx="4139526" cy="2596876"/>
          </a:xfrm>
          <a:prstGeom prst="rect">
            <a:avLst/>
          </a:prstGeom>
        </p:spPr>
      </p:pic>
    </p:spTree>
    <p:extLst>
      <p:ext uri="{BB962C8B-B14F-4D97-AF65-F5344CB8AC3E}">
        <p14:creationId xmlns:p14="http://schemas.microsoft.com/office/powerpoint/2010/main" val="600609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725C2-C37B-2939-FB17-056B9421B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89DA5-4532-D44B-1162-C1332DAE1236}"/>
              </a:ext>
            </a:extLst>
          </p:cNvPr>
          <p:cNvSpPr>
            <a:spLocks noGrp="1"/>
          </p:cNvSpPr>
          <p:nvPr>
            <p:ph type="title"/>
          </p:nvPr>
        </p:nvSpPr>
        <p:spPr>
          <a:xfrm>
            <a:off x="1066800" y="304800"/>
            <a:ext cx="10058400" cy="1143000"/>
          </a:xfrm>
        </p:spPr>
        <p:txBody>
          <a:bodyPr anchor="b">
            <a:normAutofit/>
          </a:bodyPr>
          <a:lstStyle/>
          <a:p>
            <a:r>
              <a:rPr lang="en-US"/>
              <a:t>Visualizations: </a:t>
            </a:r>
            <a:r>
              <a:rPr lang="en-US" err="1"/>
              <a:t>XGBoost</a:t>
            </a:r>
            <a:r>
              <a:rPr lang="en-US"/>
              <a:t> Accuracy Visualized</a:t>
            </a:r>
            <a:endParaRPr lang="en-US" dirty="0"/>
          </a:p>
        </p:txBody>
      </p:sp>
      <p:sp>
        <p:nvSpPr>
          <p:cNvPr id="11" name="Content Placeholder 2">
            <a:extLst>
              <a:ext uri="{FF2B5EF4-FFF2-40B4-BE49-F238E27FC236}">
                <a16:creationId xmlns:a16="http://schemas.microsoft.com/office/drawing/2014/main" id="{BD4F8826-0A3A-33A9-FA5D-9F1FADC6A523}"/>
              </a:ext>
            </a:extLst>
          </p:cNvPr>
          <p:cNvSpPr>
            <a:spLocks noGrp="1"/>
          </p:cNvSpPr>
          <p:nvPr>
            <p:ph sz="half" idx="1"/>
          </p:nvPr>
        </p:nvSpPr>
        <p:spPr>
          <a:xfrm>
            <a:off x="1066800" y="1676401"/>
            <a:ext cx="4846320" cy="4343400"/>
          </a:xfrm>
        </p:spPr>
        <p:txBody>
          <a:bodyPr/>
          <a:lstStyle/>
          <a:p>
            <a:r>
              <a:rPr lang="en-US" dirty="0"/>
              <a:t>This heatmap shows the confusion matrix used to see the accuracy of the XGB model. The shaded values along the diagonal are the values that were predicted to be correct. The other numbers off of the diagonal indicate false positives or incorrect values. As shown by the heatmap, the model is highly accurate in its predictions. </a:t>
            </a:r>
          </a:p>
        </p:txBody>
      </p:sp>
      <p:pic>
        <p:nvPicPr>
          <p:cNvPr id="4" name="Picture 3">
            <a:extLst>
              <a:ext uri="{FF2B5EF4-FFF2-40B4-BE49-F238E27FC236}">
                <a16:creationId xmlns:a16="http://schemas.microsoft.com/office/drawing/2014/main" id="{F218812B-4808-4DE5-6552-0DC1573AADEE}"/>
              </a:ext>
            </a:extLst>
          </p:cNvPr>
          <p:cNvPicPr>
            <a:picLocks noChangeAspect="1"/>
          </p:cNvPicPr>
          <p:nvPr/>
        </p:nvPicPr>
        <p:blipFill>
          <a:blip r:embed="rId2"/>
          <a:stretch>
            <a:fillRect/>
          </a:stretch>
        </p:blipFill>
        <p:spPr>
          <a:xfrm>
            <a:off x="6278880" y="1921689"/>
            <a:ext cx="4846320" cy="3852824"/>
          </a:xfrm>
          <a:prstGeom prst="rect">
            <a:avLst/>
          </a:prstGeom>
          <a:noFill/>
        </p:spPr>
      </p:pic>
      <p:sp>
        <p:nvSpPr>
          <p:cNvPr id="6" name="Rounded Rectangle 5" hidden="1">
            <a:extLst>
              <a:ext uri="{FF2B5EF4-FFF2-40B4-BE49-F238E27FC236}">
                <a16:creationId xmlns:a16="http://schemas.microsoft.com/office/drawing/2014/main" id="{1962E330-29BD-C154-0E76-8FEEF91AB9EE}"/>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471022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4539-D01A-75C6-AC8B-A3CD6524B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50306-252C-462D-6CEC-E95618B2C245}"/>
              </a:ext>
            </a:extLst>
          </p:cNvPr>
          <p:cNvSpPr>
            <a:spLocks noGrp="1"/>
          </p:cNvSpPr>
          <p:nvPr>
            <p:ph type="title"/>
          </p:nvPr>
        </p:nvSpPr>
        <p:spPr>
          <a:xfrm>
            <a:off x="1066800" y="304800"/>
            <a:ext cx="10058400" cy="1143000"/>
          </a:xfrm>
        </p:spPr>
        <p:txBody>
          <a:bodyPr anchor="b">
            <a:normAutofit/>
          </a:bodyPr>
          <a:lstStyle/>
          <a:p>
            <a:r>
              <a:rPr lang="en-US" dirty="0"/>
              <a:t>Visualizations: Ranking of Importance</a:t>
            </a:r>
          </a:p>
        </p:txBody>
      </p:sp>
      <p:sp>
        <p:nvSpPr>
          <p:cNvPr id="13" name="Content Placeholder 3">
            <a:extLst>
              <a:ext uri="{FF2B5EF4-FFF2-40B4-BE49-F238E27FC236}">
                <a16:creationId xmlns:a16="http://schemas.microsoft.com/office/drawing/2014/main" id="{E0B10FA2-105E-E734-DA95-938251ED208B}"/>
              </a:ext>
            </a:extLst>
          </p:cNvPr>
          <p:cNvSpPr>
            <a:spLocks noGrp="1"/>
          </p:cNvSpPr>
          <p:nvPr>
            <p:ph sz="half" idx="1"/>
          </p:nvPr>
        </p:nvSpPr>
        <p:spPr>
          <a:xfrm>
            <a:off x="1056249" y="1828800"/>
            <a:ext cx="4846320" cy="4343400"/>
          </a:xfrm>
        </p:spPr>
        <p:txBody>
          <a:bodyPr>
            <a:normAutofit/>
          </a:bodyPr>
          <a:lstStyle/>
          <a:p>
            <a:pPr marL="0" indent="0">
              <a:buNone/>
            </a:pPr>
            <a:r>
              <a:rPr lang="en-US" sz="2800" dirty="0"/>
              <a:t>These were the effectiveness of all the variables on predicting the 5 types of injuries. As we can see, besides days missed, the number of post touches, possessions, games played, and age were the biggest contributors to injury.</a:t>
            </a:r>
          </a:p>
        </p:txBody>
      </p:sp>
      <p:sp>
        <p:nvSpPr>
          <p:cNvPr id="6" name="Rounded Rectangle 5" hidden="1">
            <a:extLst>
              <a:ext uri="{FF2B5EF4-FFF2-40B4-BE49-F238E27FC236}">
                <a16:creationId xmlns:a16="http://schemas.microsoft.com/office/drawing/2014/main" id="{DED78EFB-671E-0AC8-5B4F-4F00EB1C3D17}"/>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pic>
        <p:nvPicPr>
          <p:cNvPr id="7" name="Picture 6">
            <a:extLst>
              <a:ext uri="{FF2B5EF4-FFF2-40B4-BE49-F238E27FC236}">
                <a16:creationId xmlns:a16="http://schemas.microsoft.com/office/drawing/2014/main" id="{79843BA1-5D93-7C8A-AA0A-9EE4953AB504}"/>
              </a:ext>
            </a:extLst>
          </p:cNvPr>
          <p:cNvPicPr>
            <a:picLocks noChangeAspect="1"/>
          </p:cNvPicPr>
          <p:nvPr/>
        </p:nvPicPr>
        <p:blipFill>
          <a:blip r:embed="rId2"/>
          <a:stretch>
            <a:fillRect/>
          </a:stretch>
        </p:blipFill>
        <p:spPr>
          <a:xfrm>
            <a:off x="6257781" y="1600200"/>
            <a:ext cx="5469767" cy="4343400"/>
          </a:xfrm>
          <a:prstGeom prst="rect">
            <a:avLst/>
          </a:prstGeom>
        </p:spPr>
      </p:pic>
    </p:spTree>
    <p:extLst>
      <p:ext uri="{BB962C8B-B14F-4D97-AF65-F5344CB8AC3E}">
        <p14:creationId xmlns:p14="http://schemas.microsoft.com/office/powerpoint/2010/main" val="3175424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1ABB3-7CF5-EDC0-F6F0-D16456D63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1D49F1-D1DC-BA0B-8BBC-2478240D3A4D}"/>
              </a:ext>
            </a:extLst>
          </p:cNvPr>
          <p:cNvSpPr>
            <a:spLocks noGrp="1"/>
          </p:cNvSpPr>
          <p:nvPr>
            <p:ph type="title"/>
          </p:nvPr>
        </p:nvSpPr>
        <p:spPr>
          <a:xfrm>
            <a:off x="7848600" y="76200"/>
            <a:ext cx="3657600" cy="2133600"/>
          </a:xfrm>
        </p:spPr>
        <p:txBody>
          <a:bodyPr anchor="b">
            <a:normAutofit/>
          </a:bodyPr>
          <a:lstStyle/>
          <a:p>
            <a:r>
              <a:rPr lang="en-US" sz="4400" dirty="0"/>
              <a:t>Discussion</a:t>
            </a:r>
          </a:p>
        </p:txBody>
      </p:sp>
      <p:pic>
        <p:nvPicPr>
          <p:cNvPr id="4" name="Picture 6" descr="DeMar DeRozan Has Been a Huge Addition for Kings">
            <a:extLst>
              <a:ext uri="{FF2B5EF4-FFF2-40B4-BE49-F238E27FC236}">
                <a16:creationId xmlns:a16="http://schemas.microsoft.com/office/drawing/2014/main" id="{34C9EEA9-3CE9-D020-A30A-6953F87B14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8608" r="12258"/>
          <a:stretch/>
        </p:blipFill>
        <p:spPr bwMode="auto">
          <a:xfrm>
            <a:off x="1012368" y="838200"/>
            <a:ext cx="5366664" cy="5181601"/>
          </a:xfrm>
          <a:prstGeom prst="rect">
            <a:avLst/>
          </a:prstGeom>
          <a:noFill/>
        </p:spPr>
      </p:pic>
      <p:sp>
        <p:nvSpPr>
          <p:cNvPr id="3" name="Text Placeholder 2">
            <a:extLst>
              <a:ext uri="{FF2B5EF4-FFF2-40B4-BE49-F238E27FC236}">
                <a16:creationId xmlns:a16="http://schemas.microsoft.com/office/drawing/2014/main" id="{0AAAA689-20A8-AA9E-F1D6-DE9CAAC19591}"/>
              </a:ext>
            </a:extLst>
          </p:cNvPr>
          <p:cNvSpPr>
            <a:spLocks noGrp="1"/>
          </p:cNvSpPr>
          <p:nvPr>
            <p:ph type="body" sz="half" idx="2"/>
          </p:nvPr>
        </p:nvSpPr>
        <p:spPr>
          <a:xfrm>
            <a:off x="7522032" y="3581400"/>
            <a:ext cx="3657600" cy="2895600"/>
          </a:xfrm>
        </p:spPr>
        <p:txBody>
          <a:bodyPr>
            <a:normAutofit/>
          </a:bodyPr>
          <a:lstStyle/>
          <a:p>
            <a:pPr marL="342900" indent="-342900">
              <a:buFont typeface="Arial" panose="020B0604020202020204" pitchFamily="34" charset="0"/>
              <a:buChar char="•"/>
            </a:pPr>
            <a:r>
              <a:rPr lang="en-US" sz="2000" dirty="0"/>
              <a:t>Workload and prior injuries are strong predictors of future injuries.</a:t>
            </a:r>
          </a:p>
          <a:p>
            <a:pPr marL="342900" indent="-342900">
              <a:buFont typeface="Arial" panose="020B0604020202020204" pitchFamily="34" charset="0"/>
              <a:buChar char="•"/>
            </a:pPr>
            <a:r>
              <a:rPr lang="en-US" sz="2000" dirty="0"/>
              <a:t>ML models improve injury risk assessment and player management.</a:t>
            </a:r>
          </a:p>
          <a:p>
            <a:pPr marL="342900" indent="-342900">
              <a:buFont typeface="Arial" panose="020B0604020202020204" pitchFamily="34" charset="0"/>
              <a:buChar char="•"/>
            </a:pPr>
            <a:r>
              <a:rPr lang="en-US" sz="2000" dirty="0"/>
              <a:t>Teams can use data-driven strategies to prevent injuries and extend player careers.</a:t>
            </a:r>
          </a:p>
        </p:txBody>
      </p:sp>
      <p:sp>
        <p:nvSpPr>
          <p:cNvPr id="6" name="Rounded Rectangle 5" hidden="1">
            <a:extLst>
              <a:ext uri="{FF2B5EF4-FFF2-40B4-BE49-F238E27FC236}">
                <a16:creationId xmlns:a16="http://schemas.microsoft.com/office/drawing/2014/main" id="{1E5214CC-BDD8-C4AC-FC46-1638A2B9F631}"/>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2796173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4CE5-AF58-1B67-6A2A-2D55823D52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33CAF7-3297-EE7E-3EC5-1E640D91389A}"/>
              </a:ext>
            </a:extLst>
          </p:cNvPr>
          <p:cNvSpPr>
            <a:spLocks noGrp="1"/>
          </p:cNvSpPr>
          <p:nvPr>
            <p:ph type="title"/>
          </p:nvPr>
        </p:nvSpPr>
        <p:spPr>
          <a:xfrm>
            <a:off x="533400" y="685800"/>
            <a:ext cx="10058400" cy="1143000"/>
          </a:xfrm>
        </p:spPr>
        <p:txBody>
          <a:bodyPr anchor="b">
            <a:normAutofit/>
          </a:bodyPr>
          <a:lstStyle/>
          <a:p>
            <a:r>
              <a:rPr lang="en-US" sz="4400" dirty="0"/>
              <a:t>Future Work </a:t>
            </a:r>
          </a:p>
        </p:txBody>
      </p:sp>
      <p:sp>
        <p:nvSpPr>
          <p:cNvPr id="3" name="Text Placeholder 2">
            <a:extLst>
              <a:ext uri="{FF2B5EF4-FFF2-40B4-BE49-F238E27FC236}">
                <a16:creationId xmlns:a16="http://schemas.microsoft.com/office/drawing/2014/main" id="{10922AF5-A2AF-E43C-9AB0-D57766F79CD7}"/>
              </a:ext>
            </a:extLst>
          </p:cNvPr>
          <p:cNvSpPr>
            <a:spLocks noGrp="1"/>
          </p:cNvSpPr>
          <p:nvPr>
            <p:ph sz="half" idx="1"/>
          </p:nvPr>
        </p:nvSpPr>
        <p:spPr>
          <a:xfrm>
            <a:off x="76200" y="3200400"/>
            <a:ext cx="6172200" cy="4343400"/>
          </a:xfrm>
        </p:spPr>
        <p:txBody>
          <a:bodyPr>
            <a:normAutofit/>
          </a:bodyPr>
          <a:lstStyle/>
          <a:p>
            <a:pPr marL="342900" indent="-342900">
              <a:buFont typeface="Arial" panose="020B0604020202020204" pitchFamily="34" charset="0"/>
              <a:buChar char="•"/>
            </a:pPr>
            <a:r>
              <a:rPr lang="en-US" dirty="0"/>
              <a:t>Expand dataset to multiple sports to generalize findings.</a:t>
            </a:r>
          </a:p>
          <a:p>
            <a:pPr marL="342900" indent="-342900">
              <a:buFont typeface="Arial" panose="020B0604020202020204" pitchFamily="34" charset="0"/>
              <a:buChar char="•"/>
            </a:pPr>
            <a:r>
              <a:rPr lang="en-US" dirty="0"/>
              <a:t>Use reinforcement learning to optimize player workload and rest based on real-time injury risk.</a:t>
            </a:r>
          </a:p>
          <a:p>
            <a:pPr marL="342900" indent="-342900">
              <a:buFont typeface="Arial" panose="020B0604020202020204" pitchFamily="34" charset="0"/>
              <a:buChar char="•"/>
            </a:pPr>
            <a:r>
              <a:rPr lang="en-US" dirty="0"/>
              <a:t>Validate ML predictions with sports scientists and medical professionals for practical applications.</a:t>
            </a:r>
          </a:p>
        </p:txBody>
      </p:sp>
      <p:sp>
        <p:nvSpPr>
          <p:cNvPr id="6" name="Rounded Rectangle 5" hidden="1">
            <a:extLst>
              <a:ext uri="{FF2B5EF4-FFF2-40B4-BE49-F238E27FC236}">
                <a16:creationId xmlns:a16="http://schemas.microsoft.com/office/drawing/2014/main" id="{215E48E7-9551-BF1D-0FA8-9E7A900312C8}"/>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pic>
        <p:nvPicPr>
          <p:cNvPr id="7" name="Picture 4">
            <a:extLst>
              <a:ext uri="{FF2B5EF4-FFF2-40B4-BE49-F238E27FC236}">
                <a16:creationId xmlns:a16="http://schemas.microsoft.com/office/drawing/2014/main" id="{1E72F486-16CB-4A81-FDDF-A6217F81E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484" r="1108" b="-3"/>
          <a:stretch/>
        </p:blipFill>
        <p:spPr bwMode="auto">
          <a:xfrm>
            <a:off x="7010400" y="1981200"/>
            <a:ext cx="4846320" cy="4343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945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8B3EB-9055-0077-0533-033575E1D5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A8D96-251B-AD4E-88C4-D7DABD88A566}"/>
              </a:ext>
            </a:extLst>
          </p:cNvPr>
          <p:cNvSpPr>
            <a:spLocks noGrp="1"/>
          </p:cNvSpPr>
          <p:nvPr>
            <p:ph type="title"/>
          </p:nvPr>
        </p:nvSpPr>
        <p:spPr>
          <a:xfrm>
            <a:off x="1066800" y="762000"/>
            <a:ext cx="10058400" cy="1143000"/>
          </a:xfrm>
        </p:spPr>
        <p:txBody>
          <a:bodyPr anchor="b">
            <a:normAutofit/>
          </a:bodyPr>
          <a:lstStyle/>
          <a:p>
            <a:r>
              <a:rPr lang="en-US" sz="4400" dirty="0"/>
              <a:t>Conclusion </a:t>
            </a:r>
          </a:p>
        </p:txBody>
      </p:sp>
      <p:sp>
        <p:nvSpPr>
          <p:cNvPr id="3" name="Text Placeholder 2">
            <a:extLst>
              <a:ext uri="{FF2B5EF4-FFF2-40B4-BE49-F238E27FC236}">
                <a16:creationId xmlns:a16="http://schemas.microsoft.com/office/drawing/2014/main" id="{EB0CFFE0-9B6C-8622-8E0F-2E702A6D8524}"/>
              </a:ext>
            </a:extLst>
          </p:cNvPr>
          <p:cNvSpPr>
            <a:spLocks noGrp="1"/>
          </p:cNvSpPr>
          <p:nvPr>
            <p:ph sz="half" idx="1"/>
          </p:nvPr>
        </p:nvSpPr>
        <p:spPr>
          <a:xfrm>
            <a:off x="762000" y="2895600"/>
            <a:ext cx="4846320" cy="4343400"/>
          </a:xfrm>
        </p:spPr>
        <p:txBody>
          <a:bodyPr>
            <a:normAutofit/>
          </a:bodyPr>
          <a:lstStyle/>
          <a:p>
            <a:pPr marL="342900" indent="-342900">
              <a:buFont typeface="Arial" panose="020B0604020202020204" pitchFamily="34" charset="0"/>
              <a:buChar char="•"/>
            </a:pPr>
            <a:r>
              <a:rPr lang="en-US" dirty="0"/>
              <a:t>ML models, especially ensemble methods leverage predictions for injury prevention. </a:t>
            </a:r>
          </a:p>
          <a:p>
            <a:pPr marL="342900" indent="-342900">
              <a:buFont typeface="Arial" panose="020B0604020202020204" pitchFamily="34" charset="0"/>
              <a:buChar char="•"/>
            </a:pPr>
            <a:r>
              <a:rPr lang="en-US" dirty="0"/>
              <a:t>Findings can enhance decision-making for teams, trainers, and medical staff.</a:t>
            </a:r>
          </a:p>
          <a:p>
            <a:pPr marL="342900" indent="-342900">
              <a:buFont typeface="Arial" panose="020B0604020202020204" pitchFamily="34" charset="0"/>
              <a:buChar char="•"/>
            </a:pPr>
            <a:r>
              <a:rPr lang="en-US" dirty="0"/>
              <a:t>Bridging analytics and sports medicine can improve player health and team performance.</a:t>
            </a:r>
          </a:p>
        </p:txBody>
      </p:sp>
      <p:sp>
        <p:nvSpPr>
          <p:cNvPr id="6" name="Rounded Rectangle 5" hidden="1">
            <a:extLst>
              <a:ext uri="{FF2B5EF4-FFF2-40B4-BE49-F238E27FC236}">
                <a16:creationId xmlns:a16="http://schemas.microsoft.com/office/drawing/2014/main" id="{EDBAE2C6-FA33-56DA-B30B-1EFD68BF213C}"/>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pic>
        <p:nvPicPr>
          <p:cNvPr id="7" name="Picture 4" descr="LeBron James moves into overall All-Star voting lead | NEWS10 ABC">
            <a:extLst>
              <a:ext uri="{FF2B5EF4-FFF2-40B4-BE49-F238E27FC236}">
                <a16:creationId xmlns:a16="http://schemas.microsoft.com/office/drawing/2014/main" id="{39EC2BB7-54A2-1498-062D-B082CC05AA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2895600"/>
            <a:ext cx="6095823" cy="342900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656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Title 1">
            <a:extLst>
              <a:ext uri="{FF2B5EF4-FFF2-40B4-BE49-F238E27FC236}">
                <a16:creationId xmlns:a16="http://schemas.microsoft.com/office/drawing/2014/main" id="{76EA0957-DFA6-8FDF-798E-53FE56677E96}"/>
              </a:ext>
            </a:extLst>
          </p:cNvPr>
          <p:cNvSpPr>
            <a:spLocks noGrp="1"/>
          </p:cNvSpPr>
          <p:nvPr>
            <p:ph type="title"/>
          </p:nvPr>
        </p:nvSpPr>
        <p:spPr>
          <a:xfrm>
            <a:off x="7848600" y="2286000"/>
            <a:ext cx="3657600" cy="2133600"/>
          </a:xfrm>
        </p:spPr>
        <p:txBody>
          <a:bodyPr anchor="b">
            <a:normAutofit/>
          </a:bodyPr>
          <a:lstStyle/>
          <a:p>
            <a:r>
              <a:rPr lang="en-US" sz="4400" dirty="0"/>
              <a:t>Thank you!</a:t>
            </a:r>
          </a:p>
        </p:txBody>
      </p:sp>
      <p:pic>
        <p:nvPicPr>
          <p:cNvPr id="10244" name="Picture 4" descr="Mamba Out: Kobe Bryant Finishes Final Game with a Storybook Ending - ABC  News">
            <a:extLst>
              <a:ext uri="{FF2B5EF4-FFF2-40B4-BE49-F238E27FC236}">
                <a16:creationId xmlns:a16="http://schemas.microsoft.com/office/drawing/2014/main" id="{AB3F8818-C8D7-644C-442D-B2C1CEEA66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62"/>
          <a:stretch/>
        </p:blipFill>
        <p:spPr bwMode="auto">
          <a:xfrm>
            <a:off x="609600" y="838200"/>
            <a:ext cx="6172200" cy="5181601"/>
          </a:xfrm>
          <a:prstGeom prst="rect">
            <a:avLst/>
          </a:prstGeom>
          <a:solidFill>
            <a:srgbClr val="FFFFFF"/>
          </a:solidFill>
        </p:spPr>
      </p:pic>
    </p:spTree>
    <p:extLst>
      <p:ext uri="{BB962C8B-B14F-4D97-AF65-F5344CB8AC3E}">
        <p14:creationId xmlns:p14="http://schemas.microsoft.com/office/powerpoint/2010/main" val="154464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C8D9C-1582-9500-0FA0-BDFE9CCDA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0FBE30-17C1-02EA-7540-B8965F4D9E52}"/>
              </a:ext>
            </a:extLst>
          </p:cNvPr>
          <p:cNvSpPr>
            <a:spLocks noGrp="1"/>
          </p:cNvSpPr>
          <p:nvPr>
            <p:ph type="title"/>
          </p:nvPr>
        </p:nvSpPr>
        <p:spPr>
          <a:xfrm>
            <a:off x="609600" y="447675"/>
            <a:ext cx="10058400" cy="1143000"/>
          </a:xfrm>
        </p:spPr>
        <p:txBody>
          <a:bodyPr anchor="b">
            <a:normAutofit/>
          </a:bodyPr>
          <a:lstStyle/>
          <a:p>
            <a:r>
              <a:rPr lang="en-US" sz="4400" dirty="0"/>
              <a:t>Literature Review</a:t>
            </a:r>
          </a:p>
        </p:txBody>
      </p:sp>
      <p:sp>
        <p:nvSpPr>
          <p:cNvPr id="3" name="Text Placeholder 2">
            <a:extLst>
              <a:ext uri="{FF2B5EF4-FFF2-40B4-BE49-F238E27FC236}">
                <a16:creationId xmlns:a16="http://schemas.microsoft.com/office/drawing/2014/main" id="{0FA9C813-C2A9-BFC6-6477-21106188956E}"/>
              </a:ext>
            </a:extLst>
          </p:cNvPr>
          <p:cNvSpPr>
            <a:spLocks noGrp="1"/>
          </p:cNvSpPr>
          <p:nvPr>
            <p:ph sz="half" idx="2"/>
          </p:nvPr>
        </p:nvSpPr>
        <p:spPr>
          <a:xfrm>
            <a:off x="304800" y="2895600"/>
            <a:ext cx="4846320" cy="3514725"/>
          </a:xfrm>
        </p:spPr>
        <p:txBody>
          <a:bodyPr>
            <a:normAutofit/>
          </a:bodyPr>
          <a:lstStyle/>
          <a:p>
            <a:pPr marL="342900" indent="-342900">
              <a:buFont typeface="Arial" panose="020B0604020202020204" pitchFamily="34" charset="0"/>
              <a:buChar char="•"/>
            </a:pPr>
            <a:r>
              <a:rPr lang="en-US" dirty="0"/>
              <a:t>ML has been applied in sports injury prediction with promising results.</a:t>
            </a:r>
          </a:p>
          <a:p>
            <a:pPr marL="342900" indent="-342900">
              <a:buFont typeface="Arial" panose="020B0604020202020204" pitchFamily="34" charset="0"/>
              <a:buChar char="•"/>
            </a:pPr>
            <a:r>
              <a:rPr lang="en-US" dirty="0"/>
              <a:t>Key predictors include workload, injury history, and biomechanics.</a:t>
            </a:r>
          </a:p>
          <a:p>
            <a:pPr marL="342900" indent="-342900">
              <a:buFont typeface="Arial" panose="020B0604020202020204" pitchFamily="34" charset="0"/>
              <a:buChar char="•"/>
            </a:pPr>
            <a:r>
              <a:rPr lang="en-US" dirty="0"/>
              <a:t>Various ML models such as XGBoost, Decision Trees and Random Forest have been used in sports analytics.</a:t>
            </a:r>
          </a:p>
        </p:txBody>
      </p:sp>
      <p:pic>
        <p:nvPicPr>
          <p:cNvPr id="5" name="Picture 4" descr="Anthony Edwards gets harsh backlash after comments on former NBA players:  'Sounds like a fool' | Fox News">
            <a:extLst>
              <a:ext uri="{FF2B5EF4-FFF2-40B4-BE49-F238E27FC236}">
                <a16:creationId xmlns:a16="http://schemas.microsoft.com/office/drawing/2014/main" id="{74511672-9F7A-C9A1-B62A-5728DE12B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252" r="5876" b="-1"/>
          <a:stretch/>
        </p:blipFill>
        <p:spPr bwMode="auto">
          <a:xfrm>
            <a:off x="5029200" y="762000"/>
            <a:ext cx="6737567" cy="488632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Rounded Rectangle 5" hidden="1">
            <a:extLst>
              <a:ext uri="{FF2B5EF4-FFF2-40B4-BE49-F238E27FC236}">
                <a16:creationId xmlns:a16="http://schemas.microsoft.com/office/drawing/2014/main" id="{8F716861-0405-7CAE-7578-B5C5ADDB6543}"/>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
        <p:nvSpPr>
          <p:cNvPr id="8" name="Title 1">
            <a:extLst>
              <a:ext uri="{FF2B5EF4-FFF2-40B4-BE49-F238E27FC236}">
                <a16:creationId xmlns:a16="http://schemas.microsoft.com/office/drawing/2014/main" id="{2664C2AC-F85A-9473-290B-54EF2EE20590}"/>
              </a:ext>
            </a:extLst>
          </p:cNvPr>
          <p:cNvSpPr txBox="1">
            <a:spLocks/>
          </p:cNvSpPr>
          <p:nvPr/>
        </p:nvSpPr>
        <p:spPr>
          <a:xfrm>
            <a:off x="304800" y="1905000"/>
            <a:ext cx="5068186" cy="6381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dirty="0"/>
              <a:t>A summary from 20+ references: </a:t>
            </a:r>
          </a:p>
        </p:txBody>
      </p:sp>
    </p:spTree>
    <p:extLst>
      <p:ext uri="{BB962C8B-B14F-4D97-AF65-F5344CB8AC3E}">
        <p14:creationId xmlns:p14="http://schemas.microsoft.com/office/powerpoint/2010/main" val="4006914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994" y="228600"/>
            <a:ext cx="5715000" cy="2133600"/>
          </a:xfrm>
        </p:spPr>
        <p:txBody>
          <a:bodyPr>
            <a:normAutofit/>
          </a:bodyPr>
          <a:lstStyle/>
          <a:p>
            <a:r>
              <a:rPr lang="en-US" sz="4400" dirty="0"/>
              <a:t>Data and Metrics </a:t>
            </a:r>
          </a:p>
        </p:txBody>
      </p:sp>
      <p:sp>
        <p:nvSpPr>
          <p:cNvPr id="5" name="Content Placeholder 4">
            <a:extLst>
              <a:ext uri="{FF2B5EF4-FFF2-40B4-BE49-F238E27FC236}">
                <a16:creationId xmlns:a16="http://schemas.microsoft.com/office/drawing/2014/main" id="{4A8C6794-50EF-8721-1547-03A655C49497}"/>
              </a:ext>
            </a:extLst>
          </p:cNvPr>
          <p:cNvSpPr>
            <a:spLocks noGrp="1"/>
          </p:cNvSpPr>
          <p:nvPr>
            <p:ph idx="1"/>
          </p:nvPr>
        </p:nvSpPr>
        <p:spPr>
          <a:xfrm>
            <a:off x="807244" y="2895600"/>
            <a:ext cx="5486400" cy="3657601"/>
          </a:xfrm>
        </p:spPr>
        <p:txBody>
          <a:bodyPr>
            <a:normAutofit fontScale="47500" lnSpcReduction="20000"/>
          </a:bodyPr>
          <a:lstStyle/>
          <a:p>
            <a:r>
              <a:rPr lang="en-US" dirty="0">
                <a:hlinkClick r:id="rId2"/>
              </a:rPr>
              <a:t>https://www.kaggle.com/datasets/icliu30/nba-player-stats-and-injured-data-from-13-to-23</a:t>
            </a:r>
            <a:endParaRPr lang="en-US" dirty="0"/>
          </a:p>
          <a:p>
            <a:r>
              <a:rPr lang="en-US" dirty="0"/>
              <a:t>Dataset: Kaggle – NBA Player Stats and Injured Data (2013-2023)</a:t>
            </a:r>
          </a:p>
          <a:p>
            <a:r>
              <a:rPr lang="en-US" dirty="0"/>
              <a:t>1200+ rows, 32 columns</a:t>
            </a:r>
          </a:p>
          <a:p>
            <a:endParaRPr lang="en-US" dirty="0"/>
          </a:p>
          <a:p>
            <a:pPr marL="0" indent="0">
              <a:buNone/>
            </a:pPr>
            <a:r>
              <a:rPr lang="en-US" dirty="0"/>
              <a:t>Key Features:</a:t>
            </a:r>
          </a:p>
          <a:p>
            <a:r>
              <a:rPr lang="en-US" dirty="0"/>
              <a:t>Workload metrics: Games played, minutes played</a:t>
            </a:r>
          </a:p>
          <a:p>
            <a:r>
              <a:rPr lang="en-US" dirty="0"/>
              <a:t>Player attributes: Age, weight, height</a:t>
            </a:r>
          </a:p>
          <a:p>
            <a:r>
              <a:rPr lang="fr-FR" dirty="0"/>
              <a:t>Performance stats: usage percentage, pace, speed</a:t>
            </a:r>
            <a:endParaRPr lang="en-US" dirty="0"/>
          </a:p>
          <a:p>
            <a:r>
              <a:rPr lang="en-US" dirty="0"/>
              <a:t>Injury data: Injury type, days missed, return date</a:t>
            </a:r>
          </a:p>
          <a:p>
            <a:r>
              <a:rPr lang="en-US" dirty="0"/>
              <a:t>The dependent variable is Injured Type, which categorizes the type of injury sustained by the player.</a:t>
            </a:r>
          </a:p>
          <a:p>
            <a:endParaRPr lang="en-US" dirty="0"/>
          </a:p>
        </p:txBody>
      </p:sp>
      <p:pic>
        <p:nvPicPr>
          <p:cNvPr id="3074" name="Picture 2" descr="Photo by LeGoat®️ on December 29, 2024. May be an image of ‎3 people, people playing basketball, basketball jersey, ball, poster, backboard, basketball court and ‎text that says '‎2013-14 2013 2023-24 ALL-NBAIST NBA TEAM VS ALL-NBA1STTEAM NBA IST TEAM MIAMI 6 ضدما 5 Ibotta S IKC E m' MиAuKEE 34 OH m 田日・四・円・ CLUTCHPOINTS‎'‎‎.">
            <a:extLst>
              <a:ext uri="{FF2B5EF4-FFF2-40B4-BE49-F238E27FC236}">
                <a16:creationId xmlns:a16="http://schemas.microsoft.com/office/drawing/2014/main" id="{01A8A508-6719-13E0-83AF-58957EE64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7487" y="0"/>
            <a:ext cx="5624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57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D055-84FA-DBEF-5820-0B4C9FCF6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35FC7-6BD3-5F6E-B83C-0199A7C4A132}"/>
              </a:ext>
            </a:extLst>
          </p:cNvPr>
          <p:cNvSpPr>
            <a:spLocks noGrp="1"/>
          </p:cNvSpPr>
          <p:nvPr>
            <p:ph type="title"/>
          </p:nvPr>
        </p:nvSpPr>
        <p:spPr>
          <a:xfrm>
            <a:off x="7368343" y="381000"/>
            <a:ext cx="4800600" cy="2133600"/>
          </a:xfrm>
        </p:spPr>
        <p:txBody>
          <a:bodyPr anchor="b">
            <a:noAutofit/>
          </a:bodyPr>
          <a:lstStyle/>
          <a:p>
            <a:pPr algn="ctr"/>
            <a:r>
              <a:rPr lang="en-US" sz="4400" dirty="0"/>
              <a:t>Data Preprocessing </a:t>
            </a:r>
            <a:br>
              <a:rPr lang="en-US" sz="4400" dirty="0"/>
            </a:br>
            <a:r>
              <a:rPr lang="en-US" sz="4400" dirty="0"/>
              <a:t>&amp; </a:t>
            </a:r>
            <a:br>
              <a:rPr lang="en-US" sz="4400" dirty="0"/>
            </a:br>
            <a:r>
              <a:rPr lang="en-US" sz="4400" dirty="0"/>
              <a:t>Feature Selection</a:t>
            </a:r>
          </a:p>
        </p:txBody>
      </p:sp>
      <p:pic>
        <p:nvPicPr>
          <p:cNvPr id="5" name="Picture 4" descr="Victor Wembanyama joins legendary group of NBA players after posting  another monstrous stat-line | CNN">
            <a:extLst>
              <a:ext uri="{FF2B5EF4-FFF2-40B4-BE49-F238E27FC236}">
                <a16:creationId xmlns:a16="http://schemas.microsoft.com/office/drawing/2014/main" id="{8CFAC077-E18D-F980-D3FD-0BBC2E386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312" r="22313"/>
          <a:stretch/>
        </p:blipFill>
        <p:spPr bwMode="auto">
          <a:xfrm>
            <a:off x="20" y="10"/>
            <a:ext cx="7238980" cy="6857990"/>
          </a:xfrm>
          <a:prstGeom prst="rect">
            <a:avLst/>
          </a:prstGeom>
          <a:noFill/>
        </p:spPr>
      </p:pic>
      <p:sp>
        <p:nvSpPr>
          <p:cNvPr id="3" name="Text Placeholder 2">
            <a:extLst>
              <a:ext uri="{FF2B5EF4-FFF2-40B4-BE49-F238E27FC236}">
                <a16:creationId xmlns:a16="http://schemas.microsoft.com/office/drawing/2014/main" id="{8EC0086B-56B1-C640-6A78-3F4363974B49}"/>
              </a:ext>
            </a:extLst>
          </p:cNvPr>
          <p:cNvSpPr>
            <a:spLocks noGrp="1"/>
          </p:cNvSpPr>
          <p:nvPr>
            <p:ph type="body" sz="half" idx="2"/>
          </p:nvPr>
        </p:nvSpPr>
        <p:spPr>
          <a:xfrm>
            <a:off x="7543800" y="3886200"/>
            <a:ext cx="4495800" cy="2895600"/>
          </a:xfrm>
        </p:spPr>
        <p:txBody>
          <a:bodyPr>
            <a:normAutofit/>
          </a:bodyPr>
          <a:lstStyle/>
          <a:p>
            <a:pPr marL="342900" indent="-342900">
              <a:buFont typeface="Arial" panose="020B0604020202020204" pitchFamily="34" charset="0"/>
              <a:buChar char="•"/>
            </a:pPr>
            <a:r>
              <a:rPr lang="en-US" sz="1900" dirty="0"/>
              <a:t>Addressed missing values and removed duplicates.</a:t>
            </a:r>
          </a:p>
          <a:p>
            <a:pPr marL="342900" indent="-342900">
              <a:buFont typeface="Arial" panose="020B0604020202020204" pitchFamily="34" charset="0"/>
              <a:buChar char="•"/>
            </a:pPr>
            <a:r>
              <a:rPr lang="en-US" sz="1900" dirty="0"/>
              <a:t>Categorical variables converted for ML compatibility.</a:t>
            </a:r>
          </a:p>
          <a:p>
            <a:pPr marL="342900" indent="-342900">
              <a:buFont typeface="Arial" panose="020B0604020202020204" pitchFamily="34" charset="0"/>
              <a:buChar char="•"/>
            </a:pPr>
            <a:r>
              <a:rPr lang="en-US" sz="1900" dirty="0"/>
              <a:t>Standardized numerical features.</a:t>
            </a:r>
          </a:p>
          <a:p>
            <a:pPr marL="342900" indent="-342900">
              <a:buFont typeface="Arial" panose="020B0604020202020204" pitchFamily="34" charset="0"/>
              <a:buChar char="•"/>
            </a:pPr>
            <a:r>
              <a:rPr lang="en-US" sz="1900" dirty="0"/>
              <a:t>Feature importance analysis conducted.</a:t>
            </a:r>
          </a:p>
        </p:txBody>
      </p:sp>
      <p:sp>
        <p:nvSpPr>
          <p:cNvPr id="6" name="Rounded Rectangle 5" hidden="1">
            <a:extLst>
              <a:ext uri="{FF2B5EF4-FFF2-40B4-BE49-F238E27FC236}">
                <a16:creationId xmlns:a16="http://schemas.microsoft.com/office/drawing/2014/main" id="{402A5E63-9027-66A7-625F-95F4ADBB8CC3}"/>
              </a:ext>
            </a:extLst>
          </p:cNvPr>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1813955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143000"/>
            <a:ext cx="10058400" cy="1143000"/>
          </a:xfrm>
        </p:spPr>
        <p:txBody>
          <a:bodyPr>
            <a:normAutofit/>
          </a:bodyPr>
          <a:lstStyle/>
          <a:p>
            <a:pPr algn="ctr"/>
            <a:r>
              <a:rPr lang="en-US" sz="4400" dirty="0"/>
              <a:t>Snapshot of dataset </a:t>
            </a:r>
          </a:p>
        </p:txBody>
      </p:sp>
      <p:pic>
        <p:nvPicPr>
          <p:cNvPr id="9" name="Picture 8" descr="A screenshot of a computer&#10;&#10;Description automatically generated">
            <a:extLst>
              <a:ext uri="{FF2B5EF4-FFF2-40B4-BE49-F238E27FC236}">
                <a16:creationId xmlns:a16="http://schemas.microsoft.com/office/drawing/2014/main" id="{CDEC3952-4B0F-6395-4E94-93E2FC35FF49}"/>
              </a:ext>
            </a:extLst>
          </p:cNvPr>
          <p:cNvPicPr>
            <a:picLocks noChangeAspect="1"/>
          </p:cNvPicPr>
          <p:nvPr/>
        </p:nvPicPr>
        <p:blipFill rotWithShape="1">
          <a:blip r:embed="rId3"/>
          <a:srcRect b="9781"/>
          <a:stretch/>
        </p:blipFill>
        <p:spPr bwMode="auto">
          <a:xfrm>
            <a:off x="76200" y="3124200"/>
            <a:ext cx="5943600" cy="3016250"/>
          </a:xfrm>
          <a:prstGeom prst="rect">
            <a:avLst/>
          </a:prstGeom>
          <a:ln>
            <a:noFill/>
          </a:ln>
          <a:extLst>
            <a:ext uri="{53640926-AAD7-44D8-BBD7-CCE9431645EC}">
              <a14:shadowObscured xmlns:a14="http://schemas.microsoft.com/office/drawing/2010/main"/>
            </a:ext>
          </a:extLst>
        </p:spPr>
      </p:pic>
      <p:pic>
        <p:nvPicPr>
          <p:cNvPr id="10" name="Picture 9" descr="A screenshot of a computer&#10;&#10;Description automatically generated">
            <a:extLst>
              <a:ext uri="{FF2B5EF4-FFF2-40B4-BE49-F238E27FC236}">
                <a16:creationId xmlns:a16="http://schemas.microsoft.com/office/drawing/2014/main" id="{112725E3-10CB-BB66-5050-AB2D9DC66FF1}"/>
              </a:ext>
            </a:extLst>
          </p:cNvPr>
          <p:cNvPicPr>
            <a:picLocks noChangeAspect="1"/>
          </p:cNvPicPr>
          <p:nvPr/>
        </p:nvPicPr>
        <p:blipFill rotWithShape="1">
          <a:blip r:embed="rId4"/>
          <a:srcRect b="9592"/>
          <a:stretch/>
        </p:blipFill>
        <p:spPr bwMode="auto">
          <a:xfrm>
            <a:off x="6172200" y="3117298"/>
            <a:ext cx="5943600" cy="3022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839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14440-C940-1DC0-D2D8-F0CF24FF97CE}"/>
              </a:ext>
            </a:extLst>
          </p:cNvPr>
          <p:cNvSpPr>
            <a:spLocks noGrp="1"/>
          </p:cNvSpPr>
          <p:nvPr>
            <p:ph type="title"/>
          </p:nvPr>
        </p:nvSpPr>
        <p:spPr>
          <a:xfrm>
            <a:off x="304800" y="152400"/>
            <a:ext cx="6324600" cy="908050"/>
          </a:xfrm>
        </p:spPr>
        <p:txBody>
          <a:bodyPr anchor="b">
            <a:normAutofit/>
          </a:bodyPr>
          <a:lstStyle/>
          <a:p>
            <a:r>
              <a:rPr lang="en-US" sz="4400" dirty="0"/>
              <a:t>Statistical Summaries </a:t>
            </a:r>
          </a:p>
        </p:txBody>
      </p:sp>
      <p:pic>
        <p:nvPicPr>
          <p:cNvPr id="5" name="Picture 4">
            <a:extLst>
              <a:ext uri="{FF2B5EF4-FFF2-40B4-BE49-F238E27FC236}">
                <a16:creationId xmlns:a16="http://schemas.microsoft.com/office/drawing/2014/main" id="{079EA5D6-EA1F-A4A9-75FE-626EF9096C3C}"/>
              </a:ext>
            </a:extLst>
          </p:cNvPr>
          <p:cNvPicPr>
            <a:picLocks noChangeAspect="1"/>
          </p:cNvPicPr>
          <p:nvPr/>
        </p:nvPicPr>
        <p:blipFill>
          <a:blip r:embed="rId2"/>
          <a:stretch>
            <a:fillRect/>
          </a:stretch>
        </p:blipFill>
        <p:spPr>
          <a:xfrm>
            <a:off x="762000" y="1212849"/>
            <a:ext cx="4425326" cy="5181601"/>
          </a:xfrm>
          <a:prstGeom prst="rect">
            <a:avLst/>
          </a:prstGeom>
          <a:noFill/>
        </p:spPr>
      </p:pic>
      <p:pic>
        <p:nvPicPr>
          <p:cNvPr id="7" name="Picture 6">
            <a:extLst>
              <a:ext uri="{FF2B5EF4-FFF2-40B4-BE49-F238E27FC236}">
                <a16:creationId xmlns:a16="http://schemas.microsoft.com/office/drawing/2014/main" id="{D0A46009-DAC7-8E22-8A01-BA523844D9A3}"/>
              </a:ext>
            </a:extLst>
          </p:cNvPr>
          <p:cNvPicPr>
            <a:picLocks noChangeAspect="1"/>
          </p:cNvPicPr>
          <p:nvPr/>
        </p:nvPicPr>
        <p:blipFill>
          <a:blip r:embed="rId3"/>
          <a:stretch>
            <a:fillRect/>
          </a:stretch>
        </p:blipFill>
        <p:spPr>
          <a:xfrm>
            <a:off x="5486400" y="5129722"/>
            <a:ext cx="4648200" cy="1264728"/>
          </a:xfrm>
          <a:prstGeom prst="rect">
            <a:avLst/>
          </a:prstGeom>
        </p:spPr>
      </p:pic>
      <p:pic>
        <p:nvPicPr>
          <p:cNvPr id="9218" name="Picture 2" descr="Art Print Basketball">
            <a:extLst>
              <a:ext uri="{FF2B5EF4-FFF2-40B4-BE49-F238E27FC236}">
                <a16:creationId xmlns:a16="http://schemas.microsoft.com/office/drawing/2014/main" id="{918AC069-E619-7606-798F-C02DB4251C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0"/>
            <a:ext cx="4724400" cy="2613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573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0" y="457200"/>
            <a:ext cx="5105400" cy="2133600"/>
          </a:xfrm>
        </p:spPr>
        <p:txBody>
          <a:bodyPr anchor="b">
            <a:normAutofit/>
          </a:bodyPr>
          <a:lstStyle/>
          <a:p>
            <a:pPr>
              <a:lnSpc>
                <a:spcPct val="100000"/>
              </a:lnSpc>
            </a:pPr>
            <a:r>
              <a:rPr lang="en-US" sz="4400" dirty="0"/>
              <a:t>Methods: </a:t>
            </a:r>
            <a:br>
              <a:rPr lang="en-US" sz="4400" dirty="0"/>
            </a:br>
            <a:r>
              <a:rPr lang="en-US" sz="4400" dirty="0"/>
              <a:t>Research Questions</a:t>
            </a:r>
          </a:p>
        </p:txBody>
      </p:sp>
      <p:pic>
        <p:nvPicPr>
          <p:cNvPr id="4" name="Picture 3" descr="Nikola Jokic is NBA MVP again; Hamilton Heights alum Shai  Gilgeous-Alexander is runner-up | Chattanooga Times Free Press">
            <a:extLst>
              <a:ext uri="{FF2B5EF4-FFF2-40B4-BE49-F238E27FC236}">
                <a16:creationId xmlns:a16="http://schemas.microsoft.com/office/drawing/2014/main" id="{E6C8A1E3-F6DD-8045-840F-440F3839E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928" r="10178" b="-1"/>
          <a:stretch/>
        </p:blipFill>
        <p:spPr bwMode="auto">
          <a:xfrm>
            <a:off x="609600" y="838200"/>
            <a:ext cx="6172200" cy="5181601"/>
          </a:xfrm>
          <a:prstGeom prst="rect">
            <a:avLst/>
          </a:prstGeom>
          <a:noFill/>
        </p:spPr>
      </p:pic>
      <p:sp>
        <p:nvSpPr>
          <p:cNvPr id="3" name="Text Placeholder 2"/>
          <p:cNvSpPr>
            <a:spLocks noGrp="1"/>
          </p:cNvSpPr>
          <p:nvPr>
            <p:ph type="body" sz="half" idx="2"/>
          </p:nvPr>
        </p:nvSpPr>
        <p:spPr>
          <a:xfrm>
            <a:off x="7620000" y="3810000"/>
            <a:ext cx="4114800" cy="2895600"/>
          </a:xfrm>
        </p:spPr>
        <p:txBody>
          <a:bodyPr>
            <a:normAutofit/>
          </a:bodyPr>
          <a:lstStyle/>
          <a:p>
            <a:pPr marL="342900" indent="-342900">
              <a:buFont typeface="Arial" panose="020B0604020202020204" pitchFamily="34" charset="0"/>
              <a:buChar char="•"/>
            </a:pPr>
            <a:r>
              <a:rPr lang="en-US" sz="1700" dirty="0"/>
              <a:t>What are the key factors that contribute to NBA player injuries?</a:t>
            </a:r>
          </a:p>
          <a:p>
            <a:pPr marL="342900" indent="-342900">
              <a:buFont typeface="Arial" panose="020B0604020202020204" pitchFamily="34" charset="0"/>
              <a:buChar char="•"/>
            </a:pPr>
            <a:r>
              <a:rPr lang="en-US" sz="1700" dirty="0"/>
              <a:t>Can ML models accurately predict injury risk using player statistics?</a:t>
            </a:r>
          </a:p>
          <a:p>
            <a:pPr marL="342900" indent="-342900">
              <a:buFont typeface="Arial" panose="020B0604020202020204" pitchFamily="34" charset="0"/>
              <a:buChar char="•"/>
            </a:pPr>
            <a:r>
              <a:rPr lang="en-US" sz="1700" dirty="0"/>
              <a:t>How does a player’s workload influence their injury risk?</a:t>
            </a:r>
          </a:p>
          <a:p>
            <a:pPr marL="342900" indent="-342900">
              <a:buFont typeface="Arial" panose="020B0604020202020204" pitchFamily="34" charset="0"/>
              <a:buChar char="•"/>
            </a:pPr>
            <a:r>
              <a:rPr lang="en-US" sz="1700" dirty="0"/>
              <a:t>Do injury risks vary based on a player’s position or age group?</a:t>
            </a:r>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200" b="1" i="1" dirty="0">
                <a:latin typeface="Arial" pitchFamily="34" charset="0"/>
                <a:cs typeface="Arial" pitchFamily="34" charset="0"/>
              </a:rPr>
              <a:t>NOTE:</a:t>
            </a:r>
          </a:p>
          <a:p>
            <a:pPr>
              <a:spcAft>
                <a:spcPts val="600"/>
              </a:spcAft>
            </a:pPr>
            <a:r>
              <a:rPr lang="en-US" sz="1200" i="1" dirty="0">
                <a:latin typeface="Arial" pitchFamily="34" charset="0"/>
                <a:cs typeface="Arial" pitchFamily="34" charset="0"/>
              </a:rPr>
              <a:t>To change images on this slide, select a picture and delete it. Then click the Insert Picture icon</a:t>
            </a:r>
          </a:p>
          <a:p>
            <a:pPr>
              <a:spcAft>
                <a:spcPts val="600"/>
              </a:spcAft>
            </a:pPr>
            <a:r>
              <a:rPr lang="en-US" sz="1200" i="1" dirty="0">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3053388791"/>
      </p:ext>
    </p:extLst>
  </p:cSld>
  <p:clrMapOvr>
    <a:masterClrMapping/>
  </p:clrMapOvr>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Basketball presentation (widescreen)</Template>
  <TotalTime>594</TotalTime>
  <Words>2930</Words>
  <Application>Microsoft Office PowerPoint</Application>
  <PresentationFormat>Widescreen</PresentationFormat>
  <Paragraphs>315</Paragraphs>
  <Slides>37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Franklin Gothic Medium</vt:lpstr>
      <vt:lpstr>Impact</vt:lpstr>
      <vt:lpstr>Times New Roman</vt:lpstr>
      <vt:lpstr>Wingdings</vt:lpstr>
      <vt:lpstr>Basketball 16x9</vt:lpstr>
      <vt:lpstr>Predicting Injury Risk in the NBA  A Machine Learning Approach</vt:lpstr>
      <vt:lpstr>Introduction</vt:lpstr>
      <vt:lpstr>How is your solution valuable?  (Value Proposition) </vt:lpstr>
      <vt:lpstr>Literature Review</vt:lpstr>
      <vt:lpstr>Data and Metrics </vt:lpstr>
      <vt:lpstr>Data Preprocessing  &amp;  Feature Selection</vt:lpstr>
      <vt:lpstr>Snapshot of dataset </vt:lpstr>
      <vt:lpstr>Statistical Summaries </vt:lpstr>
      <vt:lpstr>Methods:  Research Questions</vt:lpstr>
      <vt:lpstr>Exploratory Data Analysis (EDA)</vt:lpstr>
      <vt:lpstr>Data Visualizations</vt:lpstr>
      <vt:lpstr>Data Visualizations</vt:lpstr>
      <vt:lpstr>Data Visualizations</vt:lpstr>
      <vt:lpstr>Data Visualizations</vt:lpstr>
      <vt:lpstr>Data Visualizations </vt:lpstr>
      <vt:lpstr>Methods:  Machine Learning </vt:lpstr>
      <vt:lpstr>Model Training  &amp; Evaluation </vt:lpstr>
      <vt:lpstr>Results   </vt:lpstr>
      <vt:lpstr>Results – K-Nearest Neighbors (KNN)  </vt:lpstr>
      <vt:lpstr>Results – Decision Tree  </vt:lpstr>
      <vt:lpstr>Results – Random Forest (Optimized with SMOTE)  </vt:lpstr>
      <vt:lpstr>Results – Support Vector Machine (SVM)</vt:lpstr>
      <vt:lpstr>Results – Random Forest (Optimized)</vt:lpstr>
      <vt:lpstr>Results – Logistic Regression</vt:lpstr>
      <vt:lpstr>Results – PCA with Linear Regression</vt:lpstr>
      <vt:lpstr>Results – PCA with Linear Regression Cont.</vt:lpstr>
      <vt:lpstr>Results – XGBoost</vt:lpstr>
      <vt:lpstr>Results – XGBoost with Cross-Validation</vt:lpstr>
      <vt:lpstr>Visualizations (Edit this Thejus and Matt) </vt:lpstr>
      <vt:lpstr>Visualizations: Workload and Injury Risk </vt:lpstr>
      <vt:lpstr>Visualizations: Injury Risk by Age Group and Workload</vt:lpstr>
      <vt:lpstr>Visualizations: XGBoost Accuracy Visualized</vt:lpstr>
      <vt:lpstr>Visualizations: Ranking of Importance</vt:lpstr>
      <vt:lpstr>Discussion</vt:lpstr>
      <vt:lpstr>Future Work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Sarkis, Peter</dc:creator>
  <cp:lastModifiedBy>matt smolzer</cp:lastModifiedBy>
  <cp:revision>52</cp:revision>
  <dcterms:created xsi:type="dcterms:W3CDTF">2025-01-23T07:10:02Z</dcterms:created>
  <dcterms:modified xsi:type="dcterms:W3CDTF">2025-03-18T19:05:53Z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